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notesMasterIdLst>
    <p:notesMasterId r:id="rId29"/>
  </p:notesMasterIdLst>
  <p:handoutMasterIdLst>
    <p:handoutMasterId r:id="rId30"/>
  </p:handoutMasterIdLst>
  <p:sldIdLst>
    <p:sldId id="663" r:id="rId2"/>
    <p:sldId id="709" r:id="rId3"/>
    <p:sldId id="704" r:id="rId4"/>
    <p:sldId id="694" r:id="rId5"/>
    <p:sldId id="702" r:id="rId6"/>
    <p:sldId id="732" r:id="rId7"/>
    <p:sldId id="703" r:id="rId8"/>
    <p:sldId id="701" r:id="rId9"/>
    <p:sldId id="705" r:id="rId10"/>
    <p:sldId id="706" r:id="rId11"/>
    <p:sldId id="710" r:id="rId12"/>
    <p:sldId id="712" r:id="rId13"/>
    <p:sldId id="729" r:id="rId14"/>
    <p:sldId id="718" r:id="rId15"/>
    <p:sldId id="717" r:id="rId16"/>
    <p:sldId id="716" r:id="rId17"/>
    <p:sldId id="722" r:id="rId18"/>
    <p:sldId id="715" r:id="rId19"/>
    <p:sldId id="734" r:id="rId20"/>
    <p:sldId id="731" r:id="rId21"/>
    <p:sldId id="724" r:id="rId22"/>
    <p:sldId id="725" r:id="rId23"/>
    <p:sldId id="719" r:id="rId24"/>
    <p:sldId id="726" r:id="rId25"/>
    <p:sldId id="727" r:id="rId26"/>
    <p:sldId id="728" r:id="rId27"/>
    <p:sldId id="735" r:id="rId28"/>
  </p:sldIdLst>
  <p:sldSz cx="9144000" cy="6858000" type="screen4x3"/>
  <p:notesSz cx="6805613" cy="99393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649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30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6959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614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2637" algn="l" defTabSz="913073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39131" algn="l" defTabSz="913073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195680" algn="l" defTabSz="913073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2217" algn="l" defTabSz="913073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39933"/>
    <a:srgbClr val="FFFF99"/>
    <a:srgbClr val="C5E9BD"/>
    <a:srgbClr val="CDF5B1"/>
    <a:srgbClr val="D8F39B"/>
    <a:srgbClr val="608DC4"/>
    <a:srgbClr val="81E4FF"/>
    <a:srgbClr val="A3BDD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970" autoAdjust="0"/>
    <p:restoredTop sz="97495" autoAdjust="0"/>
  </p:normalViewPr>
  <p:slideViewPr>
    <p:cSldViewPr>
      <p:cViewPr>
        <p:scale>
          <a:sx n="84" d="100"/>
          <a:sy n="84" d="100"/>
        </p:scale>
        <p:origin x="-420" y="-3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3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91" cy="4967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4224" y="0"/>
            <a:ext cx="2949791" cy="4967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9FA4F59-7987-43C3-9CCE-07F98B523867}" type="datetimeFigureOut">
              <a:rPr lang="ru-RU"/>
              <a:pPr>
                <a:defRPr/>
              </a:pPr>
              <a:t>10.04.2017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1023"/>
            <a:ext cx="2949791" cy="4967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4224" y="9441023"/>
            <a:ext cx="2949791" cy="4967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1B988EA-F05A-4955-8BC0-EBA5FD56D3C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64149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91" cy="4967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224" y="0"/>
            <a:ext cx="2949791" cy="4967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FA94B49-77A2-483C-A218-6A551067CE3F}" type="datetimeFigureOut">
              <a:rPr lang="ru-RU"/>
              <a:pPr>
                <a:defRPr/>
              </a:pPr>
              <a:t>10.04.2017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0463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722" y="4721306"/>
            <a:ext cx="5444171" cy="447214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1023"/>
            <a:ext cx="2949791" cy="4967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224" y="9441023"/>
            <a:ext cx="2949791" cy="4967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D76C0B4-7F88-4CAF-AEEA-34F6A996A78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17074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49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07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959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614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2637" algn="l" defTabSz="9130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9131" algn="l" defTabSz="9130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5680" algn="l" defTabSz="9130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2217" algn="l" defTabSz="9130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76C0B4-7F88-4CAF-AEEA-34F6A996A782}" type="slidenum">
              <a:rPr lang="ru-RU" smtClean="0"/>
              <a:pPr>
                <a:defRPr/>
              </a:pPr>
              <a:t>18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304800" y="381000"/>
            <a:ext cx="8534400" cy="59436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81000" y="457200"/>
            <a:ext cx="8382000" cy="5791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1447800" y="2514600"/>
            <a:ext cx="6934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-2667000" y="1981200"/>
            <a:ext cx="3657600" cy="3657600"/>
          </a:xfrm>
          <a:custGeom>
            <a:avLst/>
            <a:gdLst>
              <a:gd name="G0" fmla="+- 14556 0 0"/>
              <a:gd name="G1" fmla="+- -31111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6556" y="3502"/>
              </a:cxn>
              <a:cxn ang="0">
                <a:pos x="64000" y="32000"/>
              </a:cxn>
              <a:cxn ang="0">
                <a:pos x="46556" y="60497"/>
              </a:cxn>
              <a:cxn ang="0">
                <a:pos x="46556" y="60497"/>
              </a:cxn>
              <a:cxn ang="0">
                <a:pos x="46555" y="60497"/>
              </a:cxn>
              <a:cxn ang="0">
                <a:pos x="46556" y="60498"/>
              </a:cxn>
              <a:cxn ang="0">
                <a:pos x="46556" y="3502"/>
              </a:cxn>
              <a:cxn ang="0">
                <a:pos x="46555" y="3502"/>
              </a:cxn>
              <a:cxn ang="0">
                <a:pos x="46556" y="3502"/>
              </a:cxn>
            </a:cxnLst>
            <a:rect l="T13" t="T15" r="T17" b="T19"/>
            <a:pathLst>
              <a:path w="64000" h="64000">
                <a:moveTo>
                  <a:pt x="46556" y="3502"/>
                </a:moveTo>
                <a:cubicBezTo>
                  <a:pt x="57262" y="8970"/>
                  <a:pt x="64000" y="19978"/>
                  <a:pt x="64000" y="32000"/>
                </a:cubicBezTo>
                <a:cubicBezTo>
                  <a:pt x="64000" y="44021"/>
                  <a:pt x="57262" y="55029"/>
                  <a:pt x="46556" y="60497"/>
                </a:cubicBezTo>
                <a:cubicBezTo>
                  <a:pt x="46556" y="60497"/>
                  <a:pt x="46556" y="60497"/>
                  <a:pt x="46555" y="60497"/>
                </a:cubicBezTo>
                <a:lnTo>
                  <a:pt x="46556" y="60498"/>
                </a:lnTo>
                <a:lnTo>
                  <a:pt x="46556" y="3502"/>
                </a:lnTo>
                <a:lnTo>
                  <a:pt x="46555" y="3502"/>
                </a:lnTo>
                <a:cubicBezTo>
                  <a:pt x="46556" y="3502"/>
                  <a:pt x="46556" y="3502"/>
                  <a:pt x="46556" y="350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solidFill>
                <a:prstClr val="black"/>
              </a:solidFill>
            </a:endParaRP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-3352800" y="533400"/>
            <a:ext cx="403860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304800" y="381000"/>
            <a:ext cx="8534400" cy="59436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381000" y="457200"/>
            <a:ext cx="8382000" cy="5791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>
            <a:off x="1447800" y="2514600"/>
            <a:ext cx="6934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AutoShape 15"/>
          <p:cNvSpPr>
            <a:spLocks noChangeArrowheads="1"/>
          </p:cNvSpPr>
          <p:nvPr/>
        </p:nvSpPr>
        <p:spPr bwMode="auto">
          <a:xfrm>
            <a:off x="-2667000" y="1981200"/>
            <a:ext cx="3657600" cy="3657600"/>
          </a:xfrm>
          <a:custGeom>
            <a:avLst/>
            <a:gdLst>
              <a:gd name="G0" fmla="+- 14556 0 0"/>
              <a:gd name="G1" fmla="+- -31111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6556" y="3502"/>
              </a:cxn>
              <a:cxn ang="0">
                <a:pos x="64000" y="32000"/>
              </a:cxn>
              <a:cxn ang="0">
                <a:pos x="46556" y="60497"/>
              </a:cxn>
              <a:cxn ang="0">
                <a:pos x="46556" y="60497"/>
              </a:cxn>
              <a:cxn ang="0">
                <a:pos x="46555" y="60497"/>
              </a:cxn>
              <a:cxn ang="0">
                <a:pos x="46556" y="60498"/>
              </a:cxn>
              <a:cxn ang="0">
                <a:pos x="46556" y="3502"/>
              </a:cxn>
              <a:cxn ang="0">
                <a:pos x="46555" y="3502"/>
              </a:cxn>
              <a:cxn ang="0">
                <a:pos x="46556" y="3502"/>
              </a:cxn>
            </a:cxnLst>
            <a:rect l="T13" t="T15" r="T17" b="T19"/>
            <a:pathLst>
              <a:path w="64000" h="64000">
                <a:moveTo>
                  <a:pt x="46556" y="3502"/>
                </a:moveTo>
                <a:cubicBezTo>
                  <a:pt x="57262" y="8970"/>
                  <a:pt x="64000" y="19978"/>
                  <a:pt x="64000" y="32000"/>
                </a:cubicBezTo>
                <a:cubicBezTo>
                  <a:pt x="64000" y="44021"/>
                  <a:pt x="57262" y="55029"/>
                  <a:pt x="46556" y="60497"/>
                </a:cubicBezTo>
                <a:cubicBezTo>
                  <a:pt x="46556" y="60497"/>
                  <a:pt x="46556" y="60497"/>
                  <a:pt x="46555" y="60497"/>
                </a:cubicBezTo>
                <a:lnTo>
                  <a:pt x="46556" y="60498"/>
                </a:lnTo>
                <a:lnTo>
                  <a:pt x="46556" y="3502"/>
                </a:lnTo>
                <a:lnTo>
                  <a:pt x="46555" y="3502"/>
                </a:lnTo>
                <a:cubicBezTo>
                  <a:pt x="46556" y="3502"/>
                  <a:pt x="46556" y="3502"/>
                  <a:pt x="46556" y="350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solidFill>
                <a:prstClr val="black"/>
              </a:solidFill>
            </a:endParaRPr>
          </a:p>
        </p:txBody>
      </p:sp>
      <p:sp>
        <p:nvSpPr>
          <p:cNvPr id="13" name="AutoShape 16"/>
          <p:cNvSpPr>
            <a:spLocks noChangeArrowheads="1"/>
          </p:cNvSpPr>
          <p:nvPr/>
        </p:nvSpPr>
        <p:spPr bwMode="auto">
          <a:xfrm>
            <a:off x="-3352800" y="533400"/>
            <a:ext cx="403860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89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443038" y="985841"/>
            <a:ext cx="7015162" cy="14446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89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048000"/>
            <a:ext cx="7015162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B930F08-A11D-44CA-B117-4C41AC8CA7F0}" type="datetime1">
              <a:rPr lang="fr-FR">
                <a:solidFill>
                  <a:prstClr val="black"/>
                </a:solidFill>
              </a:rPr>
              <a:pPr>
                <a:defRPr/>
              </a:pPr>
              <a:t>10/04/2017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1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1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38DE17-B53E-4355-9633-9281DD4D1C4A}" type="slidenum">
              <a:rPr lang="fr-CA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58230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D7DFF-878B-426C-848D-4B1A58C5AD18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10/04/2017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39734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6"/>
            <a:ext cx="1827212" cy="56403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6"/>
            <a:ext cx="5334000" cy="56403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0FF41-83BC-4735-84C3-6D15F900DCF5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10/04/2017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983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DA347-967D-46C9-97BB-4648186CC6F9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10/04/2017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67927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F3441-56EC-43A5-84F4-63C98539548B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10/04/2017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95062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9A221-CB3D-4F91-A5E1-5E71014082EC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10/04/2017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6074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B18E7-B979-4077-82CD-49EFA0A492D7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10/04/2017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90357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3079F-8931-47ED-B4F9-A6EA2AFFE487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10/04/2017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29801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B4AA3-62BD-4508-B9BD-1C5548C5A8B5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10/04/2017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4714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D5C3D-1F85-4181-AEC4-879AD8704499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10/04/2017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4492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F40B0-878F-4A89-8C4A-318DFC94259B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10/04/2017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1914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76200" y="152400"/>
            <a:ext cx="8991600" cy="6629400"/>
            <a:chOff x="48" y="96"/>
            <a:chExt cx="5664" cy="4176"/>
          </a:xfrm>
        </p:grpSpPr>
        <p:sp>
          <p:nvSpPr>
            <p:cNvPr id="388099" name="AutoShape 3"/>
            <p:cNvSpPr>
              <a:spLocks noChangeArrowheads="1"/>
            </p:cNvSpPr>
            <p:nvPr/>
          </p:nvSpPr>
          <p:spPr bwMode="auto">
            <a:xfrm>
              <a:off x="48" y="96"/>
              <a:ext cx="5664" cy="4176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8100" name="AutoShape 4"/>
            <p:cNvSpPr>
              <a:spLocks noChangeArrowheads="1"/>
            </p:cNvSpPr>
            <p:nvPr/>
          </p:nvSpPr>
          <p:spPr bwMode="auto">
            <a:xfrm>
              <a:off x="96" y="144"/>
              <a:ext cx="5568" cy="408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388101" name="Line 5"/>
          <p:cNvSpPr>
            <a:spLocks noChangeShapeType="1"/>
          </p:cNvSpPr>
          <p:nvPr/>
        </p:nvSpPr>
        <p:spPr bwMode="auto">
          <a:xfrm>
            <a:off x="1371600" y="1524000"/>
            <a:ext cx="7315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88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fld id="{8EFF6A8C-0E10-4FD0-A120-1027A3C5F02F}" type="datetime1">
              <a:rPr lang="fr-FR">
                <a:solidFill>
                  <a:prstClr val="black"/>
                </a:solidFill>
              </a:rPr>
              <a:pPr>
                <a:defRPr/>
              </a:pPr>
              <a:t>10/04/2017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388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388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fld id="{AA38DE17-B53E-4355-9633-9281DD4D1C4A}" type="slidenum">
              <a:rPr lang="fr-CA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388107" name="AutoShape 11"/>
          <p:cNvSpPr>
            <a:spLocks noChangeArrowheads="1"/>
          </p:cNvSpPr>
          <p:nvPr/>
        </p:nvSpPr>
        <p:spPr bwMode="auto">
          <a:xfrm>
            <a:off x="-2819400" y="1447800"/>
            <a:ext cx="3657600" cy="3657600"/>
          </a:xfrm>
          <a:custGeom>
            <a:avLst/>
            <a:gdLst>
              <a:gd name="G0" fmla="+- 17444 0 0"/>
              <a:gd name="G1" fmla="+- -28889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9444" y="5172"/>
              </a:cxn>
              <a:cxn ang="0">
                <a:pos x="64000" y="32000"/>
              </a:cxn>
              <a:cxn ang="0">
                <a:pos x="49444" y="58827"/>
              </a:cxn>
              <a:cxn ang="0">
                <a:pos x="49444" y="58827"/>
              </a:cxn>
              <a:cxn ang="0">
                <a:pos x="49443" y="58827"/>
              </a:cxn>
              <a:cxn ang="0">
                <a:pos x="49444" y="58828"/>
              </a:cxn>
              <a:cxn ang="0">
                <a:pos x="49444" y="5172"/>
              </a:cxn>
              <a:cxn ang="0">
                <a:pos x="49443" y="5172"/>
              </a:cxn>
              <a:cxn ang="0">
                <a:pos x="49444" y="5172"/>
              </a:cxn>
            </a:cxnLst>
            <a:rect l="T13" t="T15" r="T17" b="T19"/>
            <a:pathLst>
              <a:path w="64000" h="64000">
                <a:moveTo>
                  <a:pt x="49444" y="5172"/>
                </a:moveTo>
                <a:cubicBezTo>
                  <a:pt x="58522" y="11076"/>
                  <a:pt x="64000" y="21170"/>
                  <a:pt x="64000" y="32000"/>
                </a:cubicBezTo>
                <a:cubicBezTo>
                  <a:pt x="64000" y="42829"/>
                  <a:pt x="58522" y="52923"/>
                  <a:pt x="49444" y="58827"/>
                </a:cubicBezTo>
                <a:cubicBezTo>
                  <a:pt x="49444" y="58827"/>
                  <a:pt x="49443" y="58827"/>
                  <a:pt x="49443" y="58827"/>
                </a:cubicBezTo>
                <a:lnTo>
                  <a:pt x="49444" y="58828"/>
                </a:lnTo>
                <a:lnTo>
                  <a:pt x="49444" y="5172"/>
                </a:lnTo>
                <a:lnTo>
                  <a:pt x="49443" y="5172"/>
                </a:lnTo>
                <a:cubicBezTo>
                  <a:pt x="49443" y="5172"/>
                  <a:pt x="49444" y="5172"/>
                  <a:pt x="49444" y="517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solidFill>
                <a:prstClr val="black"/>
              </a:solidFill>
            </a:endParaRPr>
          </a:p>
        </p:txBody>
      </p:sp>
      <p:sp>
        <p:nvSpPr>
          <p:cNvPr id="388108" name="AutoShape 12"/>
          <p:cNvSpPr>
            <a:spLocks noChangeArrowheads="1"/>
          </p:cNvSpPr>
          <p:nvPr/>
        </p:nvSpPr>
        <p:spPr bwMode="auto">
          <a:xfrm>
            <a:off x="-3352800" y="0"/>
            <a:ext cx="403860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  <p:grpSp>
        <p:nvGrpSpPr>
          <p:cNvPr id="1035" name="Group 13"/>
          <p:cNvGrpSpPr>
            <a:grpSpLocks/>
          </p:cNvGrpSpPr>
          <p:nvPr/>
        </p:nvGrpSpPr>
        <p:grpSpPr bwMode="auto">
          <a:xfrm>
            <a:off x="76200" y="152400"/>
            <a:ext cx="8991600" cy="6629400"/>
            <a:chOff x="48" y="96"/>
            <a:chExt cx="5664" cy="4176"/>
          </a:xfrm>
        </p:grpSpPr>
        <p:sp>
          <p:nvSpPr>
            <p:cNvPr id="388110" name="AutoShape 14"/>
            <p:cNvSpPr>
              <a:spLocks noChangeArrowheads="1"/>
            </p:cNvSpPr>
            <p:nvPr/>
          </p:nvSpPr>
          <p:spPr bwMode="auto">
            <a:xfrm>
              <a:off x="48" y="96"/>
              <a:ext cx="5664" cy="4176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8111" name="AutoShape 15"/>
            <p:cNvSpPr>
              <a:spLocks noChangeArrowheads="1"/>
            </p:cNvSpPr>
            <p:nvPr/>
          </p:nvSpPr>
          <p:spPr bwMode="auto">
            <a:xfrm>
              <a:off x="96" y="144"/>
              <a:ext cx="5568" cy="408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388112" name="Line 16"/>
          <p:cNvSpPr>
            <a:spLocks noChangeShapeType="1"/>
          </p:cNvSpPr>
          <p:nvPr/>
        </p:nvSpPr>
        <p:spPr bwMode="auto">
          <a:xfrm>
            <a:off x="1371600" y="1524000"/>
            <a:ext cx="7315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88113" name="AutoShape 17"/>
          <p:cNvSpPr>
            <a:spLocks noChangeArrowheads="1"/>
          </p:cNvSpPr>
          <p:nvPr/>
        </p:nvSpPr>
        <p:spPr bwMode="auto">
          <a:xfrm>
            <a:off x="-2819400" y="1447800"/>
            <a:ext cx="3657600" cy="3657600"/>
          </a:xfrm>
          <a:custGeom>
            <a:avLst/>
            <a:gdLst>
              <a:gd name="G0" fmla="+- 17444 0 0"/>
              <a:gd name="G1" fmla="+- -28889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9444" y="5172"/>
              </a:cxn>
              <a:cxn ang="0">
                <a:pos x="64000" y="32000"/>
              </a:cxn>
              <a:cxn ang="0">
                <a:pos x="49444" y="58827"/>
              </a:cxn>
              <a:cxn ang="0">
                <a:pos x="49444" y="58827"/>
              </a:cxn>
              <a:cxn ang="0">
                <a:pos x="49443" y="58827"/>
              </a:cxn>
              <a:cxn ang="0">
                <a:pos x="49444" y="58828"/>
              </a:cxn>
              <a:cxn ang="0">
                <a:pos x="49444" y="5172"/>
              </a:cxn>
              <a:cxn ang="0">
                <a:pos x="49443" y="5172"/>
              </a:cxn>
              <a:cxn ang="0">
                <a:pos x="49444" y="5172"/>
              </a:cxn>
            </a:cxnLst>
            <a:rect l="T13" t="T15" r="T17" b="T19"/>
            <a:pathLst>
              <a:path w="64000" h="64000">
                <a:moveTo>
                  <a:pt x="49444" y="5172"/>
                </a:moveTo>
                <a:cubicBezTo>
                  <a:pt x="58522" y="11076"/>
                  <a:pt x="64000" y="21170"/>
                  <a:pt x="64000" y="32000"/>
                </a:cubicBezTo>
                <a:cubicBezTo>
                  <a:pt x="64000" y="42829"/>
                  <a:pt x="58522" y="52923"/>
                  <a:pt x="49444" y="58827"/>
                </a:cubicBezTo>
                <a:cubicBezTo>
                  <a:pt x="49444" y="58827"/>
                  <a:pt x="49443" y="58827"/>
                  <a:pt x="49443" y="58827"/>
                </a:cubicBezTo>
                <a:lnTo>
                  <a:pt x="49444" y="58828"/>
                </a:lnTo>
                <a:lnTo>
                  <a:pt x="49444" y="5172"/>
                </a:lnTo>
                <a:lnTo>
                  <a:pt x="49443" y="5172"/>
                </a:lnTo>
                <a:cubicBezTo>
                  <a:pt x="49443" y="5172"/>
                  <a:pt x="49444" y="5172"/>
                  <a:pt x="49444" y="517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solidFill>
                <a:prstClr val="black"/>
              </a:solidFill>
            </a:endParaRPr>
          </a:p>
        </p:txBody>
      </p:sp>
      <p:sp>
        <p:nvSpPr>
          <p:cNvPr id="388114" name="AutoShape 18"/>
          <p:cNvSpPr>
            <a:spLocks noChangeArrowheads="1"/>
          </p:cNvSpPr>
          <p:nvPr/>
        </p:nvSpPr>
        <p:spPr bwMode="auto">
          <a:xfrm>
            <a:off x="-3352800" y="0"/>
            <a:ext cx="403860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66916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9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rgbClr val="777777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l"/>
        <a:defRPr sz="2200">
          <a:solidFill>
            <a:srgbClr val="777777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489775" y="1138469"/>
            <a:ext cx="8493599" cy="38404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endParaRPr lang="fr-CA" sz="3600" b="1" dirty="0">
              <a:solidFill>
                <a:srgbClr val="073E87">
                  <a:lumMod val="75000"/>
                </a:srgb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1406298" y="5061181"/>
            <a:ext cx="6400800" cy="144016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40000"/>
              </a:lnSpc>
              <a:spcBef>
                <a:spcPct val="0"/>
              </a:spcBef>
              <a:buFont typeface="Arial" pitchFamily="34" charset="0"/>
              <a:buNone/>
            </a:pPr>
            <a:endParaRPr lang="ru-RU" sz="1600" i="1" dirty="0">
              <a:solidFill>
                <a:srgbClr val="073E87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8662" y="1357298"/>
            <a:ext cx="750099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altLang="ru-RU" sz="3600" b="1" dirty="0" smtClean="0">
              <a:solidFill>
                <a:srgbClr val="00664D"/>
              </a:solidFill>
            </a:endParaRPr>
          </a:p>
          <a:p>
            <a:pPr algn="ctr"/>
            <a:r>
              <a:rPr lang="ru-RU" altLang="ru-RU" sz="2400" b="1" dirty="0" smtClean="0">
                <a:solidFill>
                  <a:srgbClr val="00664D"/>
                </a:solidFill>
              </a:rPr>
              <a:t>ВСЕРОССИЙСКАЯ ПРОВЕРОЧНАЯ</a:t>
            </a:r>
            <a:br>
              <a:rPr lang="ru-RU" altLang="ru-RU" sz="2400" b="1" dirty="0" smtClean="0">
                <a:solidFill>
                  <a:srgbClr val="00664D"/>
                </a:solidFill>
              </a:rPr>
            </a:br>
            <a:r>
              <a:rPr lang="ru-RU" altLang="ru-RU" sz="2400" b="1" dirty="0" smtClean="0">
                <a:solidFill>
                  <a:srgbClr val="00664D"/>
                </a:solidFill>
              </a:rPr>
              <a:t> РАБОТА ПО </a:t>
            </a:r>
            <a:br>
              <a:rPr lang="ru-RU" altLang="ru-RU" sz="2400" b="1" dirty="0" smtClean="0">
                <a:solidFill>
                  <a:srgbClr val="00664D"/>
                </a:solidFill>
              </a:rPr>
            </a:br>
            <a:r>
              <a:rPr lang="ru-RU" altLang="ru-RU" sz="2400" b="1" dirty="0" smtClean="0">
                <a:solidFill>
                  <a:srgbClr val="00664D"/>
                </a:solidFill>
              </a:rPr>
              <a:t>ГЕОГРАФИИ, ХИМИИ, БИОЛГИИ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3464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000" b="1" dirty="0" smtClean="0">
                <a:solidFill>
                  <a:srgbClr val="00664D"/>
                </a:solidFill>
              </a:rPr>
              <a:t>ВСЕРОССИЙСКАЯ ПРОВЕРОЧНАЯ РАБОТА ПО ХИМИИ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714488"/>
            <a:ext cx="75724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Включенные в работу задания условно могут быть распределены по четырем содержательным блокам:    	«</a:t>
            </a:r>
            <a:r>
              <a:rPr lang="ru-RU" sz="2400" b="1" dirty="0" smtClean="0"/>
              <a:t>Теоретические основы химии», </a:t>
            </a:r>
            <a:br>
              <a:rPr lang="ru-RU" sz="2400" b="1" dirty="0" smtClean="0"/>
            </a:br>
            <a:r>
              <a:rPr lang="ru-RU" sz="2400" b="1" dirty="0" smtClean="0"/>
              <a:t>	«Неорганическая химия», </a:t>
            </a:r>
            <a:br>
              <a:rPr lang="ru-RU" sz="2400" b="1" dirty="0" smtClean="0"/>
            </a:br>
            <a:r>
              <a:rPr lang="ru-RU" sz="2400" b="1" dirty="0" smtClean="0"/>
              <a:t>	«Органическая химия», </a:t>
            </a:r>
            <a:br>
              <a:rPr lang="ru-RU" sz="2400" b="1" dirty="0" smtClean="0"/>
            </a:br>
            <a:r>
              <a:rPr lang="ru-RU" sz="2400" b="1" dirty="0" smtClean="0"/>
              <a:t>	«Методы познания в химии. </a:t>
            </a:r>
            <a:br>
              <a:rPr lang="ru-RU" sz="2400" b="1" dirty="0" smtClean="0"/>
            </a:br>
            <a:r>
              <a:rPr lang="ru-RU" sz="2400" b="1" dirty="0" smtClean="0"/>
              <a:t>	Экспериментальные основы химии. Химия и 	жизнь»</a:t>
            </a:r>
            <a:endParaRPr lang="ru-RU" sz="24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000" b="1" dirty="0" smtClean="0">
                <a:solidFill>
                  <a:srgbClr val="00664D"/>
                </a:solidFill>
              </a:rPr>
              <a:t>ВСЕРОССИЙСКАЯ ПРОВЕРОЧНАЯ РАБОТА ПО ХИМИИ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42976" y="1643050"/>
            <a:ext cx="8001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В работе содержатся задания </a:t>
            </a:r>
            <a:r>
              <a:rPr lang="ru-RU" sz="2000" b="1" dirty="0" smtClean="0"/>
              <a:t>базового </a:t>
            </a:r>
            <a:r>
              <a:rPr lang="ru-RU" sz="2000" dirty="0" smtClean="0"/>
              <a:t>и</a:t>
            </a:r>
            <a:r>
              <a:rPr lang="ru-RU" sz="2000" b="1" dirty="0" smtClean="0"/>
              <a:t> повышенного </a:t>
            </a:r>
            <a:r>
              <a:rPr lang="ru-RU" sz="2000" dirty="0" smtClean="0"/>
              <a:t>уровней сложности</a:t>
            </a:r>
            <a:r>
              <a:rPr lang="ru-RU" dirty="0" smtClean="0"/>
              <a:t>. 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42910" y="2928934"/>
          <a:ext cx="8358246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9562"/>
                <a:gridCol w="1410913"/>
                <a:gridCol w="1556633"/>
                <a:gridCol w="3301138"/>
              </a:tblGrid>
              <a:tr h="34504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Уровень сложности заданий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Количество заданий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Максимальный балл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Процент максимального балла за задания данного уровня сложности от максимального первичного балла за всю работу, равного 33 	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</a:tr>
              <a:tr h="345047">
                <a:tc>
                  <a:txBody>
                    <a:bodyPr/>
                    <a:lstStyle/>
                    <a:p>
                      <a:r>
                        <a:rPr lang="ru-RU" dirty="0" smtClean="0"/>
                        <a:t>Базовый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64</a:t>
                      </a:r>
                      <a:endParaRPr lang="ru-RU" dirty="0"/>
                    </a:p>
                  </a:txBody>
                  <a:tcPr/>
                </a:tc>
              </a:tr>
              <a:tr h="345047">
                <a:tc>
                  <a:txBody>
                    <a:bodyPr/>
                    <a:lstStyle/>
                    <a:p>
                      <a:r>
                        <a:rPr lang="ru-RU" dirty="0" smtClean="0"/>
                        <a:t>Повышенный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mtClean="0"/>
                        <a:t>36</a:t>
                      </a:r>
                      <a:endParaRPr lang="ru-RU" dirty="0"/>
                    </a:p>
                  </a:txBody>
                  <a:tcPr/>
                </a:tc>
              </a:tr>
              <a:tr h="345047">
                <a:tc>
                  <a:txBody>
                    <a:bodyPr/>
                    <a:lstStyle/>
                    <a:p>
                      <a:r>
                        <a:rPr lang="ru-RU" dirty="0" smtClean="0"/>
                        <a:t>Итого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000" b="1" dirty="0" smtClean="0">
                <a:solidFill>
                  <a:srgbClr val="00664D"/>
                </a:solidFill>
              </a:rPr>
              <a:t>ВСЕРОССИЙСКАЯ ПРОВЕРОЧНАЯ РАБОТА ПО ХИМИИ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1720840"/>
            <a:ext cx="75724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 </a:t>
            </a:r>
            <a:r>
              <a:rPr lang="ru-RU" sz="2400" b="1" dirty="0" smtClean="0"/>
              <a:t>Дополнительные материалы и оборудование 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 smtClean="0"/>
              <a:t> Периодическая система химических элементов Д.И. Менделеева; 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 smtClean="0"/>
              <a:t> таблица растворимости солей, кислот и оснований в воде; 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 smtClean="0"/>
              <a:t> электрохимический ряд напряжений металлов; 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 smtClean="0"/>
              <a:t>  непрограммируемый калькулятор.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1800" b="1" dirty="0" smtClean="0">
                <a:solidFill>
                  <a:srgbClr val="00664D"/>
                </a:solidFill>
              </a:rPr>
              <a:t>ВСЕРОССИЙСКАЯ ПРОВЕРОЧНАЯ РАБОТА </a:t>
            </a:r>
            <a:endParaRPr lang="ru-RU" sz="1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664D"/>
                </a:solidFill>
              </a:rPr>
              <a:t>БИОЛОГИЯ</a:t>
            </a:r>
            <a:endParaRPr lang="ru-RU" sz="3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912797"/>
          </a:xfrm>
        </p:spPr>
        <p:txBody>
          <a:bodyPr/>
          <a:lstStyle/>
          <a:p>
            <a:pPr algn="ctr"/>
            <a:r>
              <a:rPr lang="ru-RU" altLang="ru-RU" sz="2000" b="1" dirty="0" smtClean="0">
                <a:solidFill>
                  <a:srgbClr val="00664D"/>
                </a:solidFill>
              </a:rPr>
              <a:t>ВСЕРОССИЙСКАЯ ПРОВЕРОЧНАЯ РАБОТА ПО БИОЛОГИИ (</a:t>
            </a:r>
            <a:r>
              <a:rPr lang="ru-RU" altLang="ru-RU" sz="2000" b="1" dirty="0" smtClean="0">
                <a:solidFill>
                  <a:srgbClr val="00664D"/>
                </a:solidFill>
                <a:latin typeface="Times New Roman" pitchFamily="18" charset="0"/>
                <a:cs typeface="Times New Roman" pitchFamily="18" charset="0"/>
              </a:rPr>
              <a:t>5 КЛАСС)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428736"/>
            <a:ext cx="8286776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ru-RU" sz="1600" b="1" dirty="0" smtClean="0"/>
              <a:t>Назначение всероссийской проверочной работы</a:t>
            </a:r>
          </a:p>
          <a:p>
            <a:pPr marL="342900" indent="-342900" algn="just"/>
            <a:r>
              <a:rPr lang="ru-RU" dirty="0" smtClean="0"/>
              <a:t>Назначение ВПР по учебному предмету «Биология» – оценить уровень</a:t>
            </a:r>
          </a:p>
          <a:p>
            <a:pPr algn="just"/>
            <a:r>
              <a:rPr lang="ru-RU" dirty="0" smtClean="0"/>
              <a:t>общеобразовательной подготовки учащихся 5 классов в соответствии с</a:t>
            </a:r>
          </a:p>
          <a:p>
            <a:pPr algn="just"/>
            <a:r>
              <a:rPr lang="ru-RU" dirty="0" smtClean="0"/>
              <a:t>требованиями ФГОС. </a:t>
            </a:r>
          </a:p>
          <a:p>
            <a:pPr algn="just"/>
            <a:r>
              <a:rPr lang="ru-RU" dirty="0" smtClean="0"/>
              <a:t>ВПР позволяют осуществить </a:t>
            </a:r>
            <a:r>
              <a:rPr lang="ru-RU" dirty="0" smtClean="0"/>
              <a:t>диагностику достижения</a:t>
            </a:r>
          </a:p>
          <a:p>
            <a:pPr algn="just"/>
            <a:r>
              <a:rPr lang="ru-RU" dirty="0" smtClean="0"/>
              <a:t>предметных и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результатов, в том числе овладение</a:t>
            </a:r>
          </a:p>
          <a:p>
            <a:pPr algn="just"/>
            <a:r>
              <a:rPr lang="ru-RU" dirty="0" err="1" smtClean="0"/>
              <a:t>межпредметными</a:t>
            </a:r>
            <a:r>
              <a:rPr lang="ru-RU" dirty="0" smtClean="0"/>
              <a:t> понятиями и способность использования универсальных</a:t>
            </a:r>
          </a:p>
          <a:p>
            <a:pPr algn="just"/>
            <a:r>
              <a:rPr lang="ru-RU" dirty="0" smtClean="0"/>
              <a:t>учебных действий (УУД) в учебной, познавательной и социальной практике.</a:t>
            </a:r>
          </a:p>
          <a:p>
            <a:pPr algn="just"/>
            <a:r>
              <a:rPr lang="ru-RU" dirty="0" smtClean="0"/>
              <a:t>Результаты ВПР в совокупности с имеющейся в общеобразовательной</a:t>
            </a:r>
          </a:p>
          <a:p>
            <a:pPr algn="just"/>
            <a:r>
              <a:rPr lang="ru-RU" dirty="0" smtClean="0"/>
              <a:t>организации информацией, отражающей индивидуальные образовательные</a:t>
            </a:r>
          </a:p>
          <a:p>
            <a:pPr algn="just"/>
            <a:r>
              <a:rPr lang="ru-RU" dirty="0" smtClean="0"/>
              <a:t>траектории обучающихся, могут быть использованы для оценки личностных</a:t>
            </a:r>
          </a:p>
          <a:p>
            <a:pPr algn="just"/>
            <a:r>
              <a:rPr lang="ru-RU" dirty="0" smtClean="0"/>
              <a:t>результатов обучения.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000" b="1" dirty="0" smtClean="0">
                <a:solidFill>
                  <a:srgbClr val="00664D"/>
                </a:solidFill>
              </a:rPr>
              <a:t>ВСЕРОССИЙСКАЯ ПРОВЕРОЧНАЯ РАБОТА ПО БИОЛОГИИ  5класс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1785926"/>
            <a:ext cx="75724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2. Документы, определяющие содержание проверочной работы</a:t>
            </a:r>
          </a:p>
          <a:p>
            <a:r>
              <a:rPr lang="ru-RU" sz="2000" dirty="0" smtClean="0"/>
              <a:t>Содержание и структура проверочной работы определяются на основе ФГОС основного общего образования (приказ </a:t>
            </a:r>
          </a:p>
          <a:p>
            <a:r>
              <a:rPr lang="ru-RU" sz="2000" dirty="0" err="1" smtClean="0"/>
              <a:t>Минобрнауки</a:t>
            </a:r>
            <a:r>
              <a:rPr lang="ru-RU" sz="2000" dirty="0" smtClean="0"/>
              <a:t> России от 17.12.2010 № 1897) с учётом</a:t>
            </a:r>
          </a:p>
          <a:p>
            <a:r>
              <a:rPr lang="ru-RU" sz="2000" dirty="0" smtClean="0"/>
              <a:t>Примерной основной образовательной программы основного общего образования одобрена решением федерального учебно-методического (объединения </a:t>
            </a:r>
            <a:r>
              <a:rPr lang="ru-RU" sz="2000" dirty="0" err="1" smtClean="0"/>
              <a:t>пообщему</a:t>
            </a:r>
            <a:r>
              <a:rPr lang="ru-RU" sz="2000" dirty="0" smtClean="0"/>
              <a:t> образованию </a:t>
            </a:r>
          </a:p>
          <a:p>
            <a:r>
              <a:rPr lang="ru-RU" sz="2000" dirty="0" smtClean="0"/>
              <a:t>(протокол от 08.04.2015 № 1/15)) и содержания учебников,</a:t>
            </a:r>
          </a:p>
          <a:p>
            <a:r>
              <a:rPr lang="ru-RU" sz="2000" dirty="0" smtClean="0"/>
              <a:t>включённых в Федеральный перечень на 2016 / 17 учебный год.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000" b="1" dirty="0" smtClean="0">
                <a:solidFill>
                  <a:srgbClr val="00664D"/>
                </a:solidFill>
              </a:rPr>
              <a:t>ВСЕРОССИЙСКАЯ ПРОВЕРОЧНАЯ РАБОТА ПО БИОЛОГИИ 5 класс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2000240"/>
            <a:ext cx="735811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Ключевыми </a:t>
            </a:r>
            <a:r>
              <a:rPr lang="ru-RU" sz="2000" b="1" dirty="0" smtClean="0"/>
              <a:t>особенностями</a:t>
            </a:r>
            <a:r>
              <a:rPr lang="ru-RU" sz="2000" dirty="0" smtClean="0"/>
              <a:t> ВПР по биологии в 5 классе являются:</a:t>
            </a:r>
          </a:p>
          <a:p>
            <a:pPr algn="just"/>
            <a:r>
              <a:rPr lang="ru-RU" sz="2000" dirty="0" smtClean="0"/>
              <a:t>• соответствие ФГОС основного общего образования;</a:t>
            </a:r>
          </a:p>
          <a:p>
            <a:pPr algn="just"/>
            <a:r>
              <a:rPr lang="ru-RU" sz="2000" dirty="0" smtClean="0"/>
              <a:t>• соответствие отечественным традициям преподавания учебного предмета «Биология»;</a:t>
            </a:r>
          </a:p>
          <a:p>
            <a:pPr algn="just"/>
            <a:r>
              <a:rPr lang="ru-RU" sz="2000" dirty="0" smtClean="0"/>
              <a:t>• учет национально-культурной и языковой специфики</a:t>
            </a:r>
          </a:p>
          <a:p>
            <a:pPr algn="just"/>
            <a:r>
              <a:rPr lang="ru-RU" sz="2000" dirty="0" smtClean="0"/>
              <a:t>многонационального российского общества;</a:t>
            </a:r>
          </a:p>
          <a:p>
            <a:pPr algn="just"/>
            <a:r>
              <a:rPr lang="ru-RU" sz="2000" dirty="0" smtClean="0"/>
              <a:t>• отбор для контроля наиболее значимых аспектов подготовки как с точки зрения использования результатов обучения в повседневной жизни и продолжения образования;</a:t>
            </a:r>
          </a:p>
          <a:p>
            <a:pPr algn="just"/>
            <a:endParaRPr lang="ru-RU" sz="20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000" b="1" dirty="0" smtClean="0">
                <a:solidFill>
                  <a:srgbClr val="00664D"/>
                </a:solidFill>
              </a:rPr>
              <a:t>ВСЕРОССИЙСКАЯ ПРОВЕРОЧНАЯ РАБОТА ПО БИОЛОГИИ  5 класс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1643050"/>
            <a:ext cx="785818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/>
              <a:t>4. Структура варианта проверочной работы</a:t>
            </a:r>
          </a:p>
          <a:p>
            <a:pPr algn="just"/>
            <a:r>
              <a:rPr lang="ru-RU" sz="2000" dirty="0" smtClean="0"/>
              <a:t>Вариант проверочной работы состоит из </a:t>
            </a:r>
            <a:r>
              <a:rPr lang="ru-RU" sz="2000" b="1" dirty="0" smtClean="0"/>
              <a:t>8 заданий</a:t>
            </a:r>
            <a:r>
              <a:rPr lang="ru-RU" sz="2000" dirty="0" smtClean="0"/>
              <a:t>, которые различаются по содержанию и проверяемым требованиям.</a:t>
            </a:r>
          </a:p>
          <a:p>
            <a:pPr algn="just"/>
            <a:r>
              <a:rPr lang="ru-RU" sz="2000" b="1" dirty="0" smtClean="0"/>
              <a:t>Задания 1–5, 7–8 </a:t>
            </a:r>
            <a:r>
              <a:rPr lang="ru-RU" sz="2000" dirty="0" smtClean="0"/>
              <a:t>основаны на изображениях конкретных биологических объектов, статистических таблицах и требуют анализа изображений и статистических данных, характеристики объектов по предложенному плану, классификации и/или систематизации объектов по определенному признаку, применения биологических знаний при решении практических задач.</a:t>
            </a:r>
          </a:p>
          <a:p>
            <a:pPr algn="just"/>
            <a:r>
              <a:rPr lang="ru-RU" sz="2000" b="1" dirty="0" smtClean="0"/>
              <a:t>Задание 6 </a:t>
            </a:r>
            <a:r>
              <a:rPr lang="ru-RU" sz="2000" dirty="0" smtClean="0"/>
              <a:t>предполагает заполнение пропусков в тексте биологического содержания с помощью терминов из предложенного перечня.</a:t>
            </a:r>
          </a:p>
          <a:p>
            <a:pPr algn="just"/>
            <a:endParaRPr lang="ru-RU" sz="20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000" b="1" dirty="0" smtClean="0">
                <a:solidFill>
                  <a:srgbClr val="00664D"/>
                </a:solidFill>
              </a:rPr>
              <a:t>ВСЕРОССИЙСКАЯ ПРОВЕРОЧНАЯ РАБОТА ПО БИОЛОГИИ  5 класс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00100" y="2274838"/>
            <a:ext cx="78581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Продолжительность проверочной работы</a:t>
            </a:r>
          </a:p>
          <a:p>
            <a:r>
              <a:rPr lang="ru-RU" sz="2400" dirty="0" smtClean="0"/>
              <a:t>На выполнение проверочной работы по учебному предмету «Биология» дается 45 минут.</a:t>
            </a:r>
          </a:p>
          <a:p>
            <a:endParaRPr lang="ru-RU" sz="2400" dirty="0" smtClean="0"/>
          </a:p>
          <a:p>
            <a:r>
              <a:rPr lang="ru-RU" sz="2400" b="1" dirty="0" smtClean="0"/>
              <a:t>Дополнительные материалы и оборудование</a:t>
            </a:r>
          </a:p>
          <a:p>
            <a:r>
              <a:rPr lang="ru-RU" sz="2400" dirty="0" smtClean="0"/>
              <a:t>При проведении работы разрешается использовать </a:t>
            </a:r>
            <a:r>
              <a:rPr lang="ru-RU" sz="2400" b="1" dirty="0" smtClean="0"/>
              <a:t>линейку и карандаш</a:t>
            </a:r>
            <a:endParaRPr lang="ru-RU" sz="2400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000" b="1" dirty="0" smtClean="0">
                <a:solidFill>
                  <a:srgbClr val="00664D"/>
                </a:solidFill>
              </a:rPr>
              <a:t>ВСЕРОССИЙСКАЯ ПРОВЕРОЧНАЯ РАБОТА ПО БИОЛОГИИ  5 класс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42976" y="1643050"/>
            <a:ext cx="8001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В работе содержатся задания </a:t>
            </a:r>
            <a:r>
              <a:rPr lang="ru-RU" sz="2000" b="1" dirty="0" smtClean="0"/>
              <a:t>базового </a:t>
            </a:r>
            <a:r>
              <a:rPr lang="ru-RU" sz="2000" dirty="0" smtClean="0"/>
              <a:t>и</a:t>
            </a:r>
            <a:r>
              <a:rPr lang="ru-RU" sz="2000" b="1" dirty="0" smtClean="0"/>
              <a:t> повышенного </a:t>
            </a:r>
            <a:r>
              <a:rPr lang="ru-RU" sz="2000" dirty="0" smtClean="0"/>
              <a:t>уровней сложности</a:t>
            </a:r>
            <a:r>
              <a:rPr lang="ru-RU" dirty="0" smtClean="0"/>
              <a:t>. 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42910" y="2928934"/>
          <a:ext cx="8358246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9562"/>
                <a:gridCol w="1410913"/>
                <a:gridCol w="1556633"/>
                <a:gridCol w="3301138"/>
              </a:tblGrid>
              <a:tr h="34504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Уровень сложности заданий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Количество заданий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Максимальный первичный  балл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Процент максимального балла за задания данного уровня сложности от максимального первичного балла за всю работу, равного 21	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</a:tr>
              <a:tr h="345047">
                <a:tc>
                  <a:txBody>
                    <a:bodyPr/>
                    <a:lstStyle/>
                    <a:p>
                      <a:r>
                        <a:rPr lang="ru-RU" dirty="0" smtClean="0"/>
                        <a:t>Базовый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 (8)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81</a:t>
                      </a:r>
                      <a:endParaRPr lang="ru-RU" dirty="0"/>
                    </a:p>
                  </a:txBody>
                  <a:tcPr/>
                </a:tc>
              </a:tr>
              <a:tr h="345047">
                <a:tc>
                  <a:txBody>
                    <a:bodyPr/>
                    <a:lstStyle/>
                    <a:p>
                      <a:r>
                        <a:rPr lang="ru-RU" dirty="0" smtClean="0"/>
                        <a:t>Повышенный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19</a:t>
                      </a:r>
                      <a:endParaRPr lang="ru-RU" dirty="0"/>
                    </a:p>
                  </a:txBody>
                  <a:tcPr/>
                </a:tc>
              </a:tr>
              <a:tr h="345047">
                <a:tc>
                  <a:txBody>
                    <a:bodyPr/>
                    <a:lstStyle/>
                    <a:p>
                      <a:r>
                        <a:rPr lang="ru-RU" dirty="0" smtClean="0"/>
                        <a:t>Итого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400" b="1" dirty="0" smtClean="0">
                <a:solidFill>
                  <a:srgbClr val="00664D"/>
                </a:solidFill>
              </a:rPr>
              <a:t>ВСЕРОССИЙСКАЯ ПРОВЕРОЧНАЯ РАБОТА -2017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fr-CA">
              <a:solidFill>
                <a:prstClr val="black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71604" y="2200293"/>
          <a:ext cx="6929486" cy="3228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9829"/>
                <a:gridCol w="2905145"/>
                <a:gridCol w="1714512"/>
              </a:tblGrid>
              <a:tr h="458211">
                <a:tc>
                  <a:txBody>
                    <a:bodyPr/>
                    <a:lstStyle/>
                    <a:p>
                      <a:r>
                        <a:rPr lang="ru-RU" dirty="0" smtClean="0"/>
                        <a:t>Дата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Класс</a:t>
                      </a:r>
                      <a:endParaRPr lang="ru-RU" dirty="0"/>
                    </a:p>
                  </a:txBody>
                  <a:tcPr/>
                </a:tc>
              </a:tr>
              <a:tr h="479704">
                <a:tc>
                  <a:txBody>
                    <a:bodyPr/>
                    <a:lstStyle/>
                    <a:p>
                      <a:r>
                        <a:rPr lang="ru-RU" dirty="0" smtClean="0"/>
                        <a:t>27 апреля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Окружающий мир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  <a:tr h="458211">
                <a:tc>
                  <a:txBody>
                    <a:bodyPr/>
                    <a:lstStyle/>
                    <a:p>
                      <a:r>
                        <a:rPr lang="ru-RU" dirty="0" smtClean="0"/>
                        <a:t>27 апреля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биология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 </a:t>
                      </a:r>
                      <a:endParaRPr lang="ru-RU" dirty="0"/>
                    </a:p>
                  </a:txBody>
                  <a:tcPr/>
                </a:tc>
              </a:tr>
              <a:tr h="458211">
                <a:tc>
                  <a:txBody>
                    <a:bodyPr/>
                    <a:lstStyle/>
                    <a:p>
                      <a:r>
                        <a:rPr lang="ru-RU" dirty="0" smtClean="0"/>
                        <a:t>27 апреля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химия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</a:tr>
              <a:tr h="458211">
                <a:tc>
                  <a:txBody>
                    <a:bodyPr/>
                    <a:lstStyle/>
                    <a:p>
                      <a:r>
                        <a:rPr lang="ru-RU" dirty="0" smtClean="0"/>
                        <a:t>11 мая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биология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</a:tr>
              <a:tr h="458211">
                <a:tc>
                  <a:txBody>
                    <a:bodyPr/>
                    <a:lstStyle/>
                    <a:p>
                      <a:r>
                        <a:rPr lang="ru-RU" smtClean="0"/>
                        <a:t>16мая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география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</a:tr>
              <a:tr h="458211">
                <a:tc>
                  <a:txBody>
                    <a:bodyPr/>
                    <a:lstStyle/>
                    <a:p>
                      <a:r>
                        <a:rPr lang="ru-RU" dirty="0" smtClean="0"/>
                        <a:t>19</a:t>
                      </a:r>
                      <a:r>
                        <a:rPr lang="ru-RU" baseline="0" dirty="0" smtClean="0"/>
                        <a:t> апреля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география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0013" y="2357430"/>
            <a:ext cx="6273821" cy="1785949"/>
          </a:xfrm>
        </p:spPr>
        <p:txBody>
          <a:bodyPr/>
          <a:lstStyle/>
          <a:p>
            <a:pPr algn="ctr"/>
            <a:r>
              <a:rPr lang="ru-RU" dirty="0" smtClean="0"/>
              <a:t>БОИОЛОГИЯ </a:t>
            </a:r>
            <a:br>
              <a:rPr lang="ru-RU" dirty="0" smtClean="0"/>
            </a:br>
            <a:r>
              <a:rPr lang="ru-RU" dirty="0" smtClean="0"/>
              <a:t>11 класс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fr-CA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000" b="1" dirty="0" smtClean="0">
                <a:solidFill>
                  <a:srgbClr val="00664D"/>
                </a:solidFill>
              </a:rPr>
              <a:t>ВСЕРОССИЙСКАЯ ПРОВЕРОЧНАЯ РАБОТА ПО БИОЛОГИИ 11 класс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714488"/>
            <a:ext cx="764386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1. Назначение всероссийской проверочной работы </a:t>
            </a:r>
          </a:p>
          <a:p>
            <a:r>
              <a:rPr lang="ru-RU" dirty="0" smtClean="0"/>
              <a:t>Всероссийская проверочная работа (ВПР) предназначена для итоговой оценки учебной подготовки выпускников, изучавших школьный курс биологии на базовом уровне. </a:t>
            </a:r>
          </a:p>
          <a:p>
            <a:r>
              <a:rPr lang="ru-RU" b="1" dirty="0" smtClean="0"/>
              <a:t>2. Документы, определяющие содержание ВПР </a:t>
            </a:r>
          </a:p>
          <a:p>
            <a:r>
              <a:rPr lang="ru-RU" dirty="0" smtClean="0"/>
              <a:t>Содержание всероссийской проверочной работы по биологии определяется на основе следующих документов: </a:t>
            </a:r>
          </a:p>
          <a:p>
            <a:r>
              <a:rPr lang="ru-RU" dirty="0" smtClean="0"/>
              <a:t>– Федеральный компонент Государственного стандарта среднего (полного) общего образования по биологии (базовый уровень) (приказ Минобразования России от 05.03.2004 № 1089 «Об утверждении Федерального компонента государственных стандартов начального общего, основного общего и среднего (полного) общего образования»); </a:t>
            </a:r>
          </a:p>
          <a:p>
            <a:r>
              <a:rPr lang="ru-RU" dirty="0" smtClean="0"/>
              <a:t>– Федеральный компонент Государственного стандарта основного общего образования (приказ Минобразования России от 05.03.2004 № 1089 «Об утверждении Федерального компонента государственных стандартов начального общего, основного общего и среднего (полного) общего образования»).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000" b="1" dirty="0" smtClean="0">
                <a:solidFill>
                  <a:srgbClr val="00664D"/>
                </a:solidFill>
              </a:rPr>
              <a:t>ВСЕРОССИЙСКАЯ ПРОВЕРОЧНАЯ РАБОТА ПО БИОЛОГИИ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22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1714488"/>
            <a:ext cx="778674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Объектами контроля служат знания и умения выпускников, сформированные при изучении </a:t>
            </a:r>
            <a:r>
              <a:rPr lang="ru-RU" sz="2400" b="1" dirty="0" smtClean="0"/>
              <a:t>следующих разделов курса биологии </a:t>
            </a:r>
            <a:r>
              <a:rPr lang="ru-RU" sz="2400" dirty="0" smtClean="0"/>
              <a:t>основного общего и среднего общего образования:</a:t>
            </a:r>
          </a:p>
          <a:p>
            <a:r>
              <a:rPr lang="ru-RU" sz="2400" dirty="0" smtClean="0"/>
              <a:t> «</a:t>
            </a:r>
            <a:r>
              <a:rPr lang="ru-RU" sz="2400" b="1" dirty="0" smtClean="0"/>
              <a:t>Биология как наука. Методы научного познания», «Клетка», </a:t>
            </a:r>
          </a:p>
          <a:p>
            <a:r>
              <a:rPr lang="ru-RU" sz="2400" b="1" dirty="0" smtClean="0"/>
              <a:t>«Организм»,</a:t>
            </a:r>
          </a:p>
          <a:p>
            <a:r>
              <a:rPr lang="ru-RU" sz="2400" b="1" dirty="0" smtClean="0"/>
              <a:t> «Вид», </a:t>
            </a:r>
          </a:p>
          <a:p>
            <a:r>
              <a:rPr lang="ru-RU" sz="2400" b="1" dirty="0" smtClean="0"/>
              <a:t>«Экосистемы», </a:t>
            </a:r>
          </a:p>
          <a:p>
            <a:r>
              <a:rPr lang="ru-RU" sz="2400" b="1" dirty="0" smtClean="0"/>
              <a:t>«Организм человека и его здоровье</a:t>
            </a:r>
            <a:r>
              <a:rPr lang="ru-RU" sz="2400" dirty="0" smtClean="0"/>
              <a:t>». </a:t>
            </a:r>
            <a:endParaRPr lang="ru-RU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000" b="1" dirty="0" smtClean="0">
                <a:solidFill>
                  <a:srgbClr val="00664D"/>
                </a:solidFill>
              </a:rPr>
              <a:t>ВСЕРОССИЙСКАЯ ПРОВЕРОЧНАЯ РАБОТА ПО БИОЛОГИИ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23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1500174"/>
            <a:ext cx="757242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Структура и содержание всероссийской проверочной работы </a:t>
            </a:r>
          </a:p>
          <a:p>
            <a:r>
              <a:rPr lang="ru-RU" sz="2000" dirty="0" smtClean="0"/>
              <a:t>Каждый вариант ВПР состоит из </a:t>
            </a:r>
            <a:r>
              <a:rPr lang="ru-RU" sz="2000" b="1" dirty="0" smtClean="0"/>
              <a:t>16 заданий</a:t>
            </a:r>
            <a:r>
              <a:rPr lang="ru-RU" sz="2000" dirty="0" smtClean="0"/>
              <a:t>, различающихся формами и уровнями сложности. </a:t>
            </a:r>
          </a:p>
          <a:p>
            <a:r>
              <a:rPr lang="ru-RU" sz="2000" b="1" dirty="0" smtClean="0"/>
              <a:t>Задания 1, 2, 4, 14, 16 </a:t>
            </a:r>
            <a:r>
              <a:rPr lang="ru-RU" sz="2000" dirty="0" smtClean="0"/>
              <a:t>содержат изображения, являющиеся основанием для поиска верного ответа или объяснения. </a:t>
            </a:r>
          </a:p>
          <a:p>
            <a:r>
              <a:rPr lang="ru-RU" sz="2000" b="1" dirty="0" smtClean="0"/>
              <a:t>Задания 3, 5, 7, 12 </a:t>
            </a:r>
            <a:r>
              <a:rPr lang="ru-RU" sz="2000" dirty="0" smtClean="0"/>
              <a:t>требуют от учащихся умения работать со схемами, графиками, табличным материалом. </a:t>
            </a:r>
          </a:p>
          <a:p>
            <a:r>
              <a:rPr lang="ru-RU" sz="2000" b="1" dirty="0" smtClean="0"/>
              <a:t>Задания 6, 8, 9, 10 </a:t>
            </a:r>
            <a:r>
              <a:rPr lang="ru-RU" sz="2000" dirty="0" smtClean="0"/>
              <a:t>предполагает выбор либо создание верных суждений, исходя из контекста задания. </a:t>
            </a:r>
          </a:p>
          <a:p>
            <a:r>
              <a:rPr lang="ru-RU" sz="2000" b="1" dirty="0" smtClean="0"/>
              <a:t>Задания 11, 13, 15 </a:t>
            </a:r>
            <a:r>
              <a:rPr lang="ru-RU" sz="2000" dirty="0" smtClean="0"/>
              <a:t>представляют собой элементарные биологические задачи. </a:t>
            </a:r>
          </a:p>
          <a:p>
            <a:r>
              <a:rPr lang="ru-RU" sz="2000" dirty="0" smtClean="0"/>
              <a:t>Всероссийская проверочная работа состоит </a:t>
            </a:r>
            <a:r>
              <a:rPr lang="ru-RU" sz="2000" b="1" dirty="0" smtClean="0"/>
              <a:t>из шести </a:t>
            </a:r>
            <a:r>
              <a:rPr lang="ru-RU" sz="2000" dirty="0" smtClean="0"/>
              <a:t>содержательных блоков. </a:t>
            </a:r>
            <a:endParaRPr lang="ru-RU" sz="2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000" b="1" dirty="0" smtClean="0">
                <a:solidFill>
                  <a:srgbClr val="00664D"/>
                </a:solidFill>
              </a:rPr>
              <a:t>ВСЕРОССИЙСКАЯ ПРОВЕРОЧНАЯ РАБОТА ПО БИОЛОГИИ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24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1500172"/>
            <a:ext cx="835821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 проверочной работе контролируется также </a:t>
            </a:r>
            <a:r>
              <a:rPr lang="ru-RU" sz="2400" dirty="0" err="1" smtClean="0"/>
              <a:t>сформированность</a:t>
            </a:r>
            <a:r>
              <a:rPr lang="ru-RU" sz="2400" dirty="0" smtClean="0"/>
              <a:t> у учащихся </a:t>
            </a:r>
            <a:r>
              <a:rPr lang="ru-RU" sz="2400" b="1" dirty="0" smtClean="0"/>
              <a:t>11 классов</a:t>
            </a:r>
            <a:r>
              <a:rPr lang="ru-RU" sz="2400" dirty="0" smtClean="0"/>
              <a:t> различных </a:t>
            </a:r>
            <a:r>
              <a:rPr lang="ru-RU" sz="2400" dirty="0" err="1" smtClean="0"/>
              <a:t>общеучебных</a:t>
            </a:r>
            <a:r>
              <a:rPr lang="ru-RU" sz="2400" dirty="0" smtClean="0"/>
              <a:t> умений и способов действий: </a:t>
            </a:r>
          </a:p>
          <a:p>
            <a:r>
              <a:rPr lang="ru-RU" sz="2400" dirty="0" smtClean="0"/>
              <a:t>-использовать биологическую терминологию;</a:t>
            </a:r>
          </a:p>
          <a:p>
            <a:r>
              <a:rPr lang="ru-RU" sz="2400" dirty="0" smtClean="0"/>
              <a:t>- распознавать объекты живой природы по описанию и рисункам; </a:t>
            </a:r>
          </a:p>
          <a:p>
            <a:r>
              <a:rPr lang="ru-RU" sz="2400" dirty="0" smtClean="0"/>
              <a:t>-объяснять биологические процессы и явления, используя различные представления информации (таблица, график, схема); </a:t>
            </a:r>
          </a:p>
          <a:p>
            <a:r>
              <a:rPr lang="ru-RU" sz="2400" dirty="0" smtClean="0"/>
              <a:t>-устанавливать причинно-следственные связи;</a:t>
            </a:r>
          </a:p>
          <a:p>
            <a:r>
              <a:rPr lang="ru-RU" sz="2400" dirty="0" smtClean="0"/>
              <a:t> -проводить анализ, синтез;</a:t>
            </a:r>
          </a:p>
          <a:p>
            <a:r>
              <a:rPr lang="ru-RU" sz="2400" dirty="0" smtClean="0"/>
              <a:t> -формулировать выводы;</a:t>
            </a:r>
          </a:p>
          <a:p>
            <a:r>
              <a:rPr lang="ru-RU" sz="2400" dirty="0" smtClean="0"/>
              <a:t> </a:t>
            </a: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000" b="1" dirty="0" smtClean="0">
                <a:solidFill>
                  <a:srgbClr val="00664D"/>
                </a:solidFill>
              </a:rPr>
              <a:t>ВСЕРОССИЙСКАЯ ПРОВЕРОЧНАЯ РАБОТА ПО БИОЛОГИИ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25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1571611"/>
            <a:ext cx="821537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5. </a:t>
            </a:r>
            <a:r>
              <a:rPr lang="ru-RU" sz="2000" b="1" dirty="0" smtClean="0"/>
              <a:t>Система оценивания выполнения отдельных заданий и всероссийской проверочной работы в целом </a:t>
            </a:r>
          </a:p>
          <a:p>
            <a:r>
              <a:rPr lang="ru-RU" sz="2000" dirty="0" smtClean="0"/>
              <a:t>Правильно выполненная работа оценивается максимально в </a:t>
            </a:r>
            <a:r>
              <a:rPr lang="ru-RU" sz="2000" b="1" dirty="0" smtClean="0"/>
              <a:t>30 баллов</a:t>
            </a:r>
            <a:r>
              <a:rPr lang="ru-RU" sz="2000" dirty="0" smtClean="0"/>
              <a:t>. </a:t>
            </a:r>
          </a:p>
          <a:p>
            <a:r>
              <a:rPr lang="ru-RU" sz="2000" dirty="0" smtClean="0"/>
              <a:t>Правильный ответ на каждое из заданий 4, 5, 13 оценивается 1 баллом. </a:t>
            </a:r>
          </a:p>
          <a:p>
            <a:r>
              <a:rPr lang="ru-RU" sz="2000" dirty="0" smtClean="0"/>
              <a:t>Полный правильный ответ на каждое из заданий 1–3, 7–12, 15, 16 оценивается 2 баллами. Если в ответе допущена одна ошибка (в том числе написана лишняя цифра или не написана одна необходимая цифра), выставляется 1 балл; если допущено две или более ошибки – 0 баллов. </a:t>
            </a:r>
          </a:p>
          <a:p>
            <a:r>
              <a:rPr lang="ru-RU" sz="2000" dirty="0" smtClean="0"/>
              <a:t>Правильный ответ на задание 6 оценивается в 3 балла. Если в ответе допущена одна ошибка (в том числе написана лишняя цифра или не написана одна необходимая цифра), выставляется 2 балла; если в ответе допущено две ошибки – 1 балл; если допущено три или более ошибки – 0 баллов. </a:t>
            </a:r>
          </a:p>
          <a:p>
            <a:r>
              <a:rPr lang="ru-RU" sz="2000" b="1" dirty="0" smtClean="0"/>
              <a:t>6. Время выполнения работы </a:t>
            </a:r>
            <a:r>
              <a:rPr lang="ru-RU" sz="2000" dirty="0" smtClean="0"/>
              <a:t>1,5 часа (90 минут). 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000" b="1" dirty="0" smtClean="0">
                <a:solidFill>
                  <a:srgbClr val="00664D"/>
                </a:solidFill>
              </a:rPr>
              <a:t>ВСЕРОССИЙСКАЯ ПРОВЕРОЧНАЯ РАБОТА ПО БИОЛОГИИ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26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1785926"/>
            <a:ext cx="742953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/>
              <a:t>Дополнительные материалы и оборудование </a:t>
            </a:r>
          </a:p>
          <a:p>
            <a:pPr algn="just"/>
            <a:r>
              <a:rPr lang="ru-RU" sz="2000" dirty="0" smtClean="0"/>
              <a:t>При проведении ВПР по биологии используется </a:t>
            </a:r>
            <a:r>
              <a:rPr lang="ru-RU" sz="2000" b="1" dirty="0" smtClean="0"/>
              <a:t>непрограммируемый калькулятор </a:t>
            </a:r>
            <a:r>
              <a:rPr lang="ru-RU" sz="2000" dirty="0" smtClean="0"/>
              <a:t>(на каждого ученика). </a:t>
            </a:r>
          </a:p>
          <a:p>
            <a:pPr algn="just"/>
            <a:endParaRPr lang="ru-RU" sz="2000" b="1" dirty="0" smtClean="0"/>
          </a:p>
          <a:p>
            <a:pPr algn="just"/>
            <a:r>
              <a:rPr lang="ru-RU" sz="2000" b="1" dirty="0" smtClean="0"/>
              <a:t>Обобщенный план варианта ВПР по БИОЛОГИИ </a:t>
            </a:r>
          </a:p>
          <a:p>
            <a:pPr algn="just"/>
            <a:r>
              <a:rPr lang="ru-RU" sz="2000" dirty="0" smtClean="0"/>
              <a:t>КЭС (коды элементов содержания) представлены в соответствии с разделом 1, а коды требований – в соответствии с разделом 2 кодификатора элементов содержания и требований к уровню подготовки выпускников общеобразовательных организаций для проведения всероссийской проверочной работы по БИОЛОГИИ (см. Приложение). </a:t>
            </a:r>
          </a:p>
          <a:p>
            <a:pPr algn="just"/>
            <a:r>
              <a:rPr lang="ru-RU" sz="2000" dirty="0" smtClean="0"/>
              <a:t>Уровни сложности задания: Б – базовый (примерный уровень выполнения – 60–90%); П – повышенный (40–60%). </a:t>
            </a:r>
            <a:endParaRPr lang="ru-RU" sz="20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000" b="1" dirty="0" smtClean="0">
                <a:solidFill>
                  <a:srgbClr val="00664D"/>
                </a:solidFill>
              </a:rPr>
              <a:t>ВСЕРОССИЙСКАЯ ПРОВЕРОЧНАЯ РАБОТА ПО БИОЛОГИИ  11 класс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27</a:t>
            </a:fld>
            <a:endParaRPr lang="fr-CA">
              <a:solidFill>
                <a:prstClr val="black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42910" y="2928934"/>
          <a:ext cx="8358246" cy="2946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9562"/>
                <a:gridCol w="1410913"/>
                <a:gridCol w="1556633"/>
                <a:gridCol w="3301138"/>
              </a:tblGrid>
              <a:tr h="34504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Уровень сложности заданий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Количество заданий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Максимальный балл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Процент максимального балла за задания данного уровня сложности от максимального первичного балла за всю работу, равного 21	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</a:tr>
              <a:tr h="416258">
                <a:tc>
                  <a:txBody>
                    <a:bodyPr/>
                    <a:lstStyle/>
                    <a:p>
                      <a:r>
                        <a:rPr lang="ru-RU" dirty="0" smtClean="0"/>
                        <a:t>Базовый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64</a:t>
                      </a:r>
                      <a:endParaRPr lang="ru-RU" dirty="0"/>
                    </a:p>
                  </a:txBody>
                  <a:tcPr/>
                </a:tc>
              </a:tr>
              <a:tr h="345047">
                <a:tc>
                  <a:txBody>
                    <a:bodyPr/>
                    <a:lstStyle/>
                    <a:p>
                      <a:r>
                        <a:rPr lang="ru-RU" dirty="0" smtClean="0"/>
                        <a:t>Повышенный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36</a:t>
                      </a:r>
                      <a:endParaRPr lang="ru-RU" dirty="0"/>
                    </a:p>
                  </a:txBody>
                  <a:tcPr/>
                </a:tc>
              </a:tr>
              <a:tr h="345047">
                <a:tc>
                  <a:txBody>
                    <a:bodyPr/>
                    <a:lstStyle/>
                    <a:p>
                      <a:r>
                        <a:rPr lang="ru-RU" dirty="0" smtClean="0"/>
                        <a:t>Итого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286000" y="2000240"/>
            <a:ext cx="56435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Распределение заданий по уровню сложности </a:t>
            </a:r>
            <a:endParaRPr lang="ru-RU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400" b="1" dirty="0" smtClean="0">
                <a:solidFill>
                  <a:srgbClr val="00664D"/>
                </a:solidFill>
              </a:rPr>
              <a:t>ВСЕРОССИЙСКАЯ ПРОВЕРОЧНАЯ РАБОТА ПО ГЕОГРАФИИ</a:t>
            </a:r>
            <a:endParaRPr lang="ru-RU" altLang="ru-RU" sz="2400" b="1" dirty="0">
              <a:solidFill>
                <a:srgbClr val="00664D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1643051"/>
            <a:ext cx="8001056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>
              <a:solidFill>
                <a:srgbClr val="FF0000"/>
              </a:solidFill>
            </a:endParaRPr>
          </a:p>
          <a:p>
            <a:r>
              <a:rPr lang="ru-RU" altLang="ru-RU" sz="2400" b="1" dirty="0" smtClean="0"/>
              <a:t>1. Назначение ВПР</a:t>
            </a:r>
          </a:p>
          <a:p>
            <a:r>
              <a:rPr lang="ru-RU" altLang="ru-RU" sz="2400" dirty="0" smtClean="0"/>
              <a:t>ВПР предназначена для итоговой оценки учебной подготовки выпускников, изучавших школьный курс данного предмета  </a:t>
            </a:r>
            <a:r>
              <a:rPr lang="ru-RU" altLang="ru-RU" sz="2400" b="1" dirty="0" smtClean="0"/>
              <a:t>на базовом уровне</a:t>
            </a:r>
            <a:r>
              <a:rPr lang="ru-RU" altLang="ru-RU" sz="2400" dirty="0" smtClean="0"/>
              <a:t>. </a:t>
            </a:r>
          </a:p>
          <a:p>
            <a:endParaRPr lang="ru-RU" altLang="ru-RU" sz="2400" dirty="0" smtClean="0"/>
          </a:p>
          <a:p>
            <a:r>
              <a:rPr lang="ru-RU" altLang="ru-RU" sz="2400" b="1" dirty="0" smtClean="0"/>
              <a:t>   2. Документ, определяющий содержание ВПР:</a:t>
            </a:r>
          </a:p>
          <a:p>
            <a:r>
              <a:rPr lang="ru-RU" altLang="ru-RU" sz="2400" dirty="0" smtClean="0"/>
              <a:t>Федеральный компонент государственного образовательного стандарта среднего (полного) общего образования по предмету, базовый уровень (приказ Минобразования России от 05.03.2004 № 1089). </a:t>
            </a:r>
          </a:p>
          <a:p>
            <a:endParaRPr lang="ru-RU" altLang="ru-RU" sz="2400" b="1" dirty="0" smtClean="0"/>
          </a:p>
          <a:p>
            <a:r>
              <a:rPr lang="ru-RU" altLang="ru-RU" sz="2400" b="1" dirty="0" smtClean="0"/>
              <a:t>3. </a:t>
            </a:r>
            <a:r>
              <a:rPr lang="ru-RU" altLang="ru-RU" sz="2400" dirty="0" smtClean="0"/>
              <a:t>Время выполнения работы </a:t>
            </a:r>
            <a:r>
              <a:rPr lang="ru-RU" altLang="ru-RU" sz="2400" b="1" dirty="0" smtClean="0"/>
              <a:t>- (1 час 30 минут)</a:t>
            </a:r>
          </a:p>
          <a:p>
            <a:pPr algn="ctr"/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400" b="1" dirty="0" smtClean="0">
                <a:solidFill>
                  <a:srgbClr val="00664D"/>
                </a:solidFill>
              </a:rPr>
              <a:t>ВСЕРОССИЙСКАЯ ПРОВЕРОЧНАЯ РАБОТА ПО ГЕОГРАФИИ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1997839"/>
            <a:ext cx="757242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buFontTx/>
              <a:buChar char="•"/>
            </a:pPr>
            <a:r>
              <a:rPr lang="ru-RU" altLang="ru-RU" sz="2400" dirty="0" smtClean="0"/>
              <a:t>Источники географической информации</a:t>
            </a:r>
          </a:p>
          <a:p>
            <a:pPr>
              <a:spcAft>
                <a:spcPts val="0"/>
              </a:spcAft>
            </a:pPr>
            <a:endParaRPr lang="ru-RU" altLang="ru-RU" sz="1600" dirty="0" smtClean="0"/>
          </a:p>
          <a:p>
            <a:pPr>
              <a:spcAft>
                <a:spcPts val="0"/>
              </a:spcAft>
              <a:buFontTx/>
              <a:buChar char="•"/>
            </a:pPr>
            <a:r>
              <a:rPr lang="ru-RU" altLang="ru-RU" sz="2400" dirty="0" smtClean="0"/>
              <a:t> Мировое хозяйство</a:t>
            </a:r>
          </a:p>
          <a:p>
            <a:pPr>
              <a:spcAft>
                <a:spcPts val="0"/>
              </a:spcAft>
            </a:pPr>
            <a:endParaRPr lang="ru-RU" altLang="ru-RU" sz="1600" dirty="0" smtClean="0"/>
          </a:p>
          <a:p>
            <a:pPr>
              <a:spcAft>
                <a:spcPts val="0"/>
              </a:spcAft>
              <a:buFontTx/>
              <a:buChar char="•"/>
            </a:pPr>
            <a:r>
              <a:rPr lang="ru-RU" altLang="ru-RU" sz="2400" dirty="0" smtClean="0"/>
              <a:t> Природопользование и геоэкология</a:t>
            </a:r>
          </a:p>
          <a:p>
            <a:pPr>
              <a:spcAft>
                <a:spcPts val="0"/>
              </a:spcAft>
            </a:pPr>
            <a:endParaRPr lang="ru-RU" altLang="ru-RU" sz="1600" dirty="0" smtClean="0"/>
          </a:p>
          <a:p>
            <a:pPr>
              <a:spcAft>
                <a:spcPts val="0"/>
              </a:spcAft>
              <a:buFontTx/>
              <a:buChar char="•"/>
            </a:pPr>
            <a:r>
              <a:rPr lang="ru-RU" altLang="ru-RU" sz="2400" dirty="0" smtClean="0"/>
              <a:t> Регионы и страны мира</a:t>
            </a:r>
          </a:p>
          <a:p>
            <a:pPr>
              <a:spcAft>
                <a:spcPts val="0"/>
              </a:spcAft>
            </a:pPr>
            <a:endParaRPr lang="ru-RU" altLang="ru-RU" sz="1400" dirty="0" smtClean="0"/>
          </a:p>
          <a:p>
            <a:pPr>
              <a:spcAft>
                <a:spcPts val="0"/>
              </a:spcAft>
              <a:buFontTx/>
              <a:buChar char="•"/>
            </a:pPr>
            <a:r>
              <a:rPr lang="ru-RU" altLang="ru-RU" sz="2400" dirty="0" smtClean="0"/>
              <a:t> География России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400" b="1" dirty="0" smtClean="0">
                <a:solidFill>
                  <a:srgbClr val="00664D"/>
                </a:solidFill>
              </a:rPr>
              <a:t>ВСЕРОССИЙСКАЯ ПРОВЕРОЧНАЯ РАБОТА ПО ГЕОГРАФИИ</a:t>
            </a:r>
            <a:endParaRPr lang="ru-RU" sz="24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1857364"/>
            <a:ext cx="807249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 smtClean="0"/>
              <a:t>Структура и содержание всероссийской проверочной работы</a:t>
            </a:r>
          </a:p>
          <a:p>
            <a:r>
              <a:rPr lang="ru-RU" altLang="ru-RU" sz="2800" dirty="0" smtClean="0"/>
              <a:t>Каждый вариант включает в себя </a:t>
            </a:r>
            <a:r>
              <a:rPr lang="ru-RU" altLang="ru-RU" sz="2800" b="1" dirty="0" smtClean="0"/>
              <a:t>17 заданий</a:t>
            </a:r>
            <a:r>
              <a:rPr lang="ru-RU" altLang="ru-RU" sz="2800" dirty="0" smtClean="0"/>
              <a:t>, различающихся формой и уровнем сложности.</a:t>
            </a:r>
          </a:p>
          <a:p>
            <a:r>
              <a:rPr lang="ru-RU" altLang="ru-RU" sz="2800" dirty="0" smtClean="0"/>
              <a:t>Работа содержит </a:t>
            </a:r>
            <a:r>
              <a:rPr lang="ru-RU" altLang="ru-RU" sz="2800" b="1" dirty="0" smtClean="0"/>
              <a:t>10 </a:t>
            </a:r>
            <a:r>
              <a:rPr lang="ru-RU" altLang="ru-RU" sz="2800" dirty="0" smtClean="0"/>
              <a:t>заданий с </a:t>
            </a:r>
            <a:r>
              <a:rPr lang="ru-RU" altLang="ru-RU" sz="2800" b="1" dirty="0" smtClean="0"/>
              <a:t>кратким </a:t>
            </a:r>
            <a:r>
              <a:rPr lang="ru-RU" altLang="ru-RU" sz="2800" dirty="0" smtClean="0"/>
              <a:t>ответом и </a:t>
            </a:r>
            <a:r>
              <a:rPr lang="ru-RU" altLang="ru-RU" sz="2800" b="1" dirty="0" smtClean="0"/>
              <a:t>7</a:t>
            </a:r>
            <a:r>
              <a:rPr lang="ru-RU" altLang="ru-RU" sz="2800" dirty="0" smtClean="0"/>
              <a:t> заданий с  </a:t>
            </a:r>
            <a:r>
              <a:rPr lang="ru-RU" altLang="ru-RU" sz="2800" b="1" dirty="0" smtClean="0"/>
              <a:t>развернутым </a:t>
            </a:r>
            <a:r>
              <a:rPr lang="ru-RU" altLang="ru-RU" sz="2800" dirty="0" smtClean="0"/>
              <a:t>ответом.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000" b="1" dirty="0" smtClean="0">
                <a:solidFill>
                  <a:srgbClr val="00664D"/>
                </a:solidFill>
              </a:rPr>
              <a:t>ВСЕРОССИЙСКАЯ ПРОВЕРОЧНАЯ РАБОТА ПО географии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42976" y="1643050"/>
            <a:ext cx="8001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В работе содержатся задания </a:t>
            </a:r>
            <a:r>
              <a:rPr lang="ru-RU" sz="2000" b="1" dirty="0" smtClean="0"/>
              <a:t>базового </a:t>
            </a:r>
            <a:r>
              <a:rPr lang="ru-RU" sz="2000" dirty="0" smtClean="0"/>
              <a:t>и</a:t>
            </a:r>
            <a:r>
              <a:rPr lang="ru-RU" sz="2000" b="1" dirty="0" smtClean="0"/>
              <a:t> повышенного </a:t>
            </a:r>
            <a:r>
              <a:rPr lang="ru-RU" sz="2000" dirty="0" smtClean="0"/>
              <a:t>уровней сложности</a:t>
            </a:r>
            <a:r>
              <a:rPr lang="ru-RU" dirty="0" smtClean="0"/>
              <a:t>. 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42910" y="2928934"/>
          <a:ext cx="8358246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9562"/>
                <a:gridCol w="1410913"/>
                <a:gridCol w="1556633"/>
                <a:gridCol w="3301138"/>
              </a:tblGrid>
              <a:tr h="34504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Уровень сложности заданий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Количество заданий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Максимальный балл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Процент максимального балла за задания данного уровня сложности от максимального первичного балла за всю работу, равного 22 	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</a:tr>
              <a:tr h="345047">
                <a:tc>
                  <a:txBody>
                    <a:bodyPr/>
                    <a:lstStyle/>
                    <a:p>
                      <a:r>
                        <a:rPr lang="ru-RU" dirty="0" smtClean="0"/>
                        <a:t>Базовый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68</a:t>
                      </a:r>
                      <a:endParaRPr lang="ru-RU" dirty="0"/>
                    </a:p>
                  </a:txBody>
                  <a:tcPr/>
                </a:tc>
              </a:tr>
              <a:tr h="345047">
                <a:tc>
                  <a:txBody>
                    <a:bodyPr/>
                    <a:lstStyle/>
                    <a:p>
                      <a:r>
                        <a:rPr lang="ru-RU" dirty="0" smtClean="0"/>
                        <a:t>Повышенный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32</a:t>
                      </a:r>
                      <a:endParaRPr lang="ru-RU" dirty="0"/>
                    </a:p>
                  </a:txBody>
                  <a:tcPr/>
                </a:tc>
              </a:tr>
              <a:tr h="345047">
                <a:tc>
                  <a:txBody>
                    <a:bodyPr/>
                    <a:lstStyle/>
                    <a:p>
                      <a:r>
                        <a:rPr lang="ru-RU" dirty="0" smtClean="0"/>
                        <a:t>Итого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000" b="1" dirty="0" smtClean="0">
                <a:solidFill>
                  <a:srgbClr val="00664D"/>
                </a:solidFill>
              </a:rPr>
              <a:t>ВСЕРОССИЙСКАЯ ПРОВЕРОЧНАЯ РАБОТА ПО ГЕОГРАФИИ</a:t>
            </a:r>
            <a:endParaRPr lang="ru-RU" sz="20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2071678"/>
            <a:ext cx="778674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400" b="1" dirty="0" smtClean="0"/>
              <a:t>Условия выполнения работы</a:t>
            </a:r>
          </a:p>
          <a:p>
            <a:r>
              <a:rPr lang="ru-RU" altLang="ru-RU" sz="2400" b="1" dirty="0" smtClean="0"/>
              <a:t> </a:t>
            </a:r>
            <a:r>
              <a:rPr lang="ru-RU" altLang="ru-RU" sz="2400" dirty="0" smtClean="0"/>
              <a:t>Ответы на задания ВПР записываются в тексте работы </a:t>
            </a:r>
            <a:r>
              <a:rPr lang="ru-RU" altLang="ru-RU" sz="2400" b="1" dirty="0" smtClean="0"/>
              <a:t>в отведенных для этого местах</a:t>
            </a:r>
            <a:r>
              <a:rPr lang="ru-RU" altLang="ru-RU" sz="2400" dirty="0" smtClean="0"/>
              <a:t>.  В инструкции к варианту описываются правила записи ответов к заданиям.</a:t>
            </a:r>
          </a:p>
          <a:p>
            <a:endParaRPr lang="ru-RU" altLang="ru-RU" sz="2400" b="1" dirty="0" smtClean="0"/>
          </a:p>
          <a:p>
            <a:r>
              <a:rPr lang="ru-RU" altLang="ru-RU" sz="2400" b="1" dirty="0" smtClean="0"/>
              <a:t>Дополнительные материалы и оборудование</a:t>
            </a:r>
          </a:p>
          <a:p>
            <a:r>
              <a:rPr lang="ru-RU" altLang="ru-RU" sz="2400" dirty="0" smtClean="0"/>
              <a:t>Используются школьные </a:t>
            </a:r>
            <a:r>
              <a:rPr lang="ru-RU" altLang="ru-RU" sz="2400" b="1" dirty="0" smtClean="0"/>
              <a:t>географические атласы </a:t>
            </a:r>
            <a:r>
              <a:rPr lang="ru-RU" altLang="ru-RU" sz="2400" dirty="0" smtClean="0"/>
              <a:t>8-10 классов. </a:t>
            </a:r>
          </a:p>
          <a:p>
            <a:r>
              <a:rPr lang="ru-RU" altLang="ru-RU" sz="2400" dirty="0" smtClean="0"/>
              <a:t>Содержание ВПР не требует организации специальной подготовки!</a:t>
            </a:r>
            <a:endParaRPr lang="ru-RU" alt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055673"/>
          </a:xfrm>
        </p:spPr>
        <p:txBody>
          <a:bodyPr/>
          <a:lstStyle/>
          <a:p>
            <a:pPr algn="ctr"/>
            <a:r>
              <a:rPr lang="ru-RU" altLang="ru-RU" sz="2000" b="1" dirty="0" smtClean="0">
                <a:solidFill>
                  <a:srgbClr val="00664D"/>
                </a:solidFill>
              </a:rPr>
              <a:t>ВСЕРОССИЙСКАЯ ПРОВЕРОЧНАЯ РАБОТА ПО ХИМИИ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2857496"/>
            <a:ext cx="78581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/>
              <a:t>Химия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000" b="1" dirty="0" smtClean="0">
                <a:solidFill>
                  <a:srgbClr val="00664D"/>
                </a:solidFill>
              </a:rPr>
              <a:t>ВСЕРОССИЙСКАЯ ПРОВЕРОЧНАЯ РАБОТА ПО ХИМИИ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571612"/>
            <a:ext cx="778674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/>
              <a:t>1. Назначение всероссийской проверочной работы </a:t>
            </a:r>
          </a:p>
          <a:p>
            <a:pPr algn="just"/>
            <a:r>
              <a:rPr lang="ru-RU" sz="2000" dirty="0" smtClean="0"/>
              <a:t>ВПР предназначена для итоговой оценки уровня общеобразовательной подготовки выпускников средней школы, изучавших химию на </a:t>
            </a:r>
            <a:r>
              <a:rPr lang="ru-RU" sz="2000" b="1" dirty="0" smtClean="0"/>
              <a:t>базовом уровне</a:t>
            </a:r>
            <a:r>
              <a:rPr lang="ru-RU" sz="2000" dirty="0" smtClean="0"/>
              <a:t>. </a:t>
            </a:r>
          </a:p>
          <a:p>
            <a:pPr algn="just"/>
            <a:endParaRPr lang="ru-RU" sz="2000" b="1" dirty="0" smtClean="0"/>
          </a:p>
          <a:p>
            <a:pPr algn="just"/>
            <a:r>
              <a:rPr lang="ru-RU" sz="2000" b="1" dirty="0" smtClean="0"/>
              <a:t>2. Документы, определяющие содержание ВПР </a:t>
            </a:r>
          </a:p>
          <a:p>
            <a:pPr algn="just"/>
            <a:r>
              <a:rPr lang="ru-RU" sz="2000" dirty="0" smtClean="0"/>
              <a:t>Содержание всероссийской проверочной работы по химии определяется на основе Федерального компонента государственного образовательного стандарта среднего (полного) общего образования по химии, базовый уровень (приказ Минобразования России от 05.03.2004 № 1089 «Об утверждении Федерального компонента государственных стандартов начального общего, основного общего и среднего (полного) общего образования»). 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Время выполнения работы </a:t>
            </a:r>
            <a:r>
              <a:rPr lang="ru-RU" sz="2000" b="1" dirty="0" smtClean="0"/>
              <a:t>1,5 часа (90 минут)</a:t>
            </a:r>
            <a:endParaRPr lang="ru-RU" sz="2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резентация 'День открытых дверей'">
  <a:themeElements>
    <a:clrScheme name="ParentOpnH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ParentOpnHse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arentOpnH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14019</TotalTime>
  <Words>1611</Words>
  <Application>Microsoft Office PowerPoint</Application>
  <PresentationFormat>Экран (4:3)</PresentationFormat>
  <Paragraphs>257</Paragraphs>
  <Slides>27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Презентация 'День открытых дверей'</vt:lpstr>
      <vt:lpstr>Слайд 1</vt:lpstr>
      <vt:lpstr>ВСЕРОССИЙСКАЯ ПРОВЕРОЧНАЯ РАБОТА -2017</vt:lpstr>
      <vt:lpstr>ВСЕРОССИЙСКАЯ ПРОВЕРОЧНАЯ РАБОТА ПО ГЕОГРАФИИ</vt:lpstr>
      <vt:lpstr>ВСЕРОССИЙСКАЯ ПРОВЕРОЧНАЯ РАБОТА ПО ГЕОГРАФИИ</vt:lpstr>
      <vt:lpstr>ВСЕРОССИЙСКАЯ ПРОВЕРОЧНАЯ РАБОТА ПО ГЕОГРАФИИ</vt:lpstr>
      <vt:lpstr>ВСЕРОССИЙСКАЯ ПРОВЕРОЧНАЯ РАБОТА ПО географии</vt:lpstr>
      <vt:lpstr>ВСЕРОССИЙСКАЯ ПРОВЕРОЧНАЯ РАБОТА ПО ГЕОГРАФИИ</vt:lpstr>
      <vt:lpstr>ВСЕРОССИЙСКАЯ ПРОВЕРОЧНАЯ РАБОТА ПО ХИМИИ</vt:lpstr>
      <vt:lpstr>ВСЕРОССИЙСКАЯ ПРОВЕРОЧНАЯ РАБОТА ПО ХИМИИ</vt:lpstr>
      <vt:lpstr>ВСЕРОССИЙСКАЯ ПРОВЕРОЧНАЯ РАБОТА ПО ХИМИИ</vt:lpstr>
      <vt:lpstr>ВСЕРОССИЙСКАЯ ПРОВЕРОЧНАЯ РАБОТА ПО ХИМИИ</vt:lpstr>
      <vt:lpstr>ВСЕРОССИЙСКАЯ ПРОВЕРОЧНАЯ РАБОТА ПО ХИМИИ</vt:lpstr>
      <vt:lpstr>ВСЕРОССИЙСКАЯ ПРОВЕРОЧНАЯ РАБОТА </vt:lpstr>
      <vt:lpstr>ВСЕРОССИЙСКАЯ ПРОВЕРОЧНАЯ РАБОТА ПО БИОЛОГИИ (5 КЛАСС)</vt:lpstr>
      <vt:lpstr>ВСЕРОССИЙСКАЯ ПРОВЕРОЧНАЯ РАБОТА ПО БИОЛОГИИ  5класс</vt:lpstr>
      <vt:lpstr>ВСЕРОССИЙСКАЯ ПРОВЕРОЧНАЯ РАБОТА ПО БИОЛОГИИ 5 класс</vt:lpstr>
      <vt:lpstr>ВСЕРОССИЙСКАЯ ПРОВЕРОЧНАЯ РАБОТА ПО БИОЛОГИИ  5 класс</vt:lpstr>
      <vt:lpstr>ВСЕРОССИЙСКАЯ ПРОВЕРОЧНАЯ РАБОТА ПО БИОЛОГИИ  5 класс</vt:lpstr>
      <vt:lpstr>ВСЕРОССИЙСКАЯ ПРОВЕРОЧНАЯ РАБОТА ПО БИОЛОГИИ  5 класс</vt:lpstr>
      <vt:lpstr>БОИОЛОГИЯ  11 класс</vt:lpstr>
      <vt:lpstr>ВСЕРОССИЙСКАЯ ПРОВЕРОЧНАЯ РАБОТА ПО БИОЛОГИИ 11 класс</vt:lpstr>
      <vt:lpstr>ВСЕРОССИЙСКАЯ ПРОВЕРОЧНАЯ РАБОТА ПО БИОЛОГИИ</vt:lpstr>
      <vt:lpstr>ВСЕРОССИЙСКАЯ ПРОВЕРОЧНАЯ РАБОТА ПО БИОЛОГИИ</vt:lpstr>
      <vt:lpstr>ВСЕРОССИЙСКАЯ ПРОВЕРОЧНАЯ РАБОТА ПО БИОЛОГИИ</vt:lpstr>
      <vt:lpstr>ВСЕРОССИЙСКАЯ ПРОВЕРОЧНАЯ РАБОТА ПО БИОЛОГИИ</vt:lpstr>
      <vt:lpstr>ВСЕРОССИЙСКАЯ ПРОВЕРОЧНАЯ РАБОТА ПО БИОЛОГИИ</vt:lpstr>
      <vt:lpstr>ВСЕРОССИЙСКАЯ ПРОВЕРОЧНАЯ РАБОТА ПО БИОЛОГИИ  11 класс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Николай</dc:creator>
  <cp:lastModifiedBy>iMac101</cp:lastModifiedBy>
  <cp:revision>771</cp:revision>
  <cp:lastPrinted>2013-09-09T08:13:28Z</cp:lastPrinted>
  <dcterms:created xsi:type="dcterms:W3CDTF">2011-01-19T10:29:57Z</dcterms:created>
  <dcterms:modified xsi:type="dcterms:W3CDTF">2017-04-10T12:41:14Z</dcterms:modified>
</cp:coreProperties>
</file>