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9"/>
  </p:notesMasterIdLst>
  <p:handoutMasterIdLst>
    <p:handoutMasterId r:id="rId30"/>
  </p:handoutMasterIdLst>
  <p:sldIdLst>
    <p:sldId id="663" r:id="rId2"/>
    <p:sldId id="709" r:id="rId3"/>
    <p:sldId id="704" r:id="rId4"/>
    <p:sldId id="694" r:id="rId5"/>
    <p:sldId id="702" r:id="rId6"/>
    <p:sldId id="732" r:id="rId7"/>
    <p:sldId id="703" r:id="rId8"/>
    <p:sldId id="701" r:id="rId9"/>
    <p:sldId id="705" r:id="rId10"/>
    <p:sldId id="706" r:id="rId11"/>
    <p:sldId id="710" r:id="rId12"/>
    <p:sldId id="712" r:id="rId13"/>
    <p:sldId id="729" r:id="rId14"/>
    <p:sldId id="718" r:id="rId15"/>
    <p:sldId id="717" r:id="rId16"/>
    <p:sldId id="716" r:id="rId17"/>
    <p:sldId id="722" r:id="rId18"/>
    <p:sldId id="715" r:id="rId19"/>
    <p:sldId id="734" r:id="rId20"/>
    <p:sldId id="731" r:id="rId21"/>
    <p:sldId id="724" r:id="rId22"/>
    <p:sldId id="725" r:id="rId23"/>
    <p:sldId id="719" r:id="rId24"/>
    <p:sldId id="726" r:id="rId25"/>
    <p:sldId id="727" r:id="rId26"/>
    <p:sldId id="728" r:id="rId27"/>
    <p:sldId id="735" r:id="rId28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33"/>
    <a:srgbClr val="FFFF99"/>
    <a:srgbClr val="C5E9BD"/>
    <a:srgbClr val="CDF5B1"/>
    <a:srgbClr val="D8F39B"/>
    <a:srgbClr val="608DC4"/>
    <a:srgbClr val="81E4FF"/>
    <a:srgbClr val="A3B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70" autoAdjust="0"/>
    <p:restoredTop sz="97495" autoAdjust="0"/>
  </p:normalViewPr>
  <p:slideViewPr>
    <p:cSldViewPr>
      <p:cViewPr>
        <p:scale>
          <a:sx n="84" d="100"/>
          <a:sy n="84" d="100"/>
        </p:scale>
        <p:origin x="-42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224" y="0"/>
            <a:ext cx="294979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1023"/>
            <a:ext cx="294979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224" y="9441023"/>
            <a:ext cx="294979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224" y="0"/>
            <a:ext cx="294979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2" y="4721306"/>
            <a:ext cx="5444171" cy="447214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023"/>
            <a:ext cx="294979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224" y="9441023"/>
            <a:ext cx="294979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76C0B4-7F88-4CAF-AEEA-34F6A996A78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1138469"/>
            <a:ext cx="8493599" cy="3840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5061181"/>
            <a:ext cx="64008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3600" b="1" dirty="0" smtClean="0">
              <a:solidFill>
                <a:srgbClr val="00664D"/>
              </a:solidFill>
            </a:endParaRPr>
          </a:p>
          <a:p>
            <a:pPr algn="ctr"/>
            <a:r>
              <a:rPr lang="ru-RU" altLang="ru-RU" sz="2400" b="1" dirty="0" smtClean="0">
                <a:solidFill>
                  <a:srgbClr val="00664D"/>
                </a:solidFill>
              </a:rPr>
              <a:t>ВСЕРОССИЙСКАЯ ПРОВЕРОЧНАЯ</a:t>
            </a:r>
            <a:br>
              <a:rPr lang="ru-RU" altLang="ru-RU" sz="2400" b="1" dirty="0" smtClean="0">
                <a:solidFill>
                  <a:srgbClr val="00664D"/>
                </a:solidFill>
              </a:rPr>
            </a:br>
            <a:r>
              <a:rPr lang="ru-RU" altLang="ru-RU" sz="2400" b="1" dirty="0" smtClean="0">
                <a:solidFill>
                  <a:srgbClr val="00664D"/>
                </a:solidFill>
              </a:rPr>
              <a:t> РАБОТА ПО </a:t>
            </a:r>
            <a:br>
              <a:rPr lang="ru-RU" altLang="ru-RU" sz="2400" b="1" dirty="0" smtClean="0">
                <a:solidFill>
                  <a:srgbClr val="00664D"/>
                </a:solidFill>
              </a:rPr>
            </a:br>
            <a:r>
              <a:rPr lang="ru-RU" altLang="ru-RU" sz="2400" b="1" dirty="0" smtClean="0">
                <a:solidFill>
                  <a:srgbClr val="00664D"/>
                </a:solidFill>
              </a:rPr>
              <a:t>ГЕОГРАФИИ, ХИМИИ, БИОЛГИИ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ХИМИИ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Включенные в работу задания условно могут быть распределены по четырем содержательным блокам:    	«</a:t>
            </a:r>
            <a:r>
              <a:rPr lang="ru-RU" sz="2400" b="1" dirty="0" smtClean="0"/>
              <a:t>Теоретические основы химии», </a:t>
            </a:r>
            <a:br>
              <a:rPr lang="ru-RU" sz="2400" b="1" dirty="0" smtClean="0"/>
            </a:br>
            <a:r>
              <a:rPr lang="ru-RU" sz="2400" b="1" dirty="0" smtClean="0"/>
              <a:t>	«Неорганическая химия», </a:t>
            </a:r>
            <a:br>
              <a:rPr lang="ru-RU" sz="2400" b="1" dirty="0" smtClean="0"/>
            </a:br>
            <a:r>
              <a:rPr lang="ru-RU" sz="2400" b="1" dirty="0" smtClean="0"/>
              <a:t>	«Органическая химия», </a:t>
            </a:r>
            <a:br>
              <a:rPr lang="ru-RU" sz="2400" b="1" dirty="0" smtClean="0"/>
            </a:br>
            <a:r>
              <a:rPr lang="ru-RU" sz="2400" b="1" dirty="0" smtClean="0"/>
              <a:t>	«Методы познания в химии. </a:t>
            </a:r>
            <a:br>
              <a:rPr lang="ru-RU" sz="2400" b="1" dirty="0" smtClean="0"/>
            </a:br>
            <a:r>
              <a:rPr lang="ru-RU" sz="2400" b="1" dirty="0" smtClean="0"/>
              <a:t>	Экспериментальные основы химии. Химия и 	жизнь»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ХИМИИ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работе содержатся задания </a:t>
            </a:r>
            <a:r>
              <a:rPr lang="ru-RU" sz="2000" b="1" dirty="0" smtClean="0"/>
              <a:t>базового </a:t>
            </a:r>
            <a:r>
              <a:rPr lang="ru-RU" sz="2000" dirty="0" smtClean="0"/>
              <a:t>и</a:t>
            </a:r>
            <a:r>
              <a:rPr lang="ru-RU" sz="2000" b="1" dirty="0" smtClean="0"/>
              <a:t> повышенного </a:t>
            </a:r>
            <a:r>
              <a:rPr lang="ru-RU" sz="2000" dirty="0" smtClean="0"/>
              <a:t>уровней сложности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928934"/>
          <a:ext cx="835824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1410913"/>
                <a:gridCol w="1556633"/>
                <a:gridCol w="3301138"/>
              </a:tblGrid>
              <a:tr h="3450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сложности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максимального балла за задания данного уровня сложности от максимального первичного балла за всю работу, равного 33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ХИМИИ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20840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r>
              <a:rPr lang="ru-RU" sz="2400" b="1" dirty="0" smtClean="0"/>
              <a:t>Дополнительные материалы и оборудование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Периодическая система химических элементов Д.И. Менделеева;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таблица растворимости солей, кислот и оснований в воде;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электрохимический ряд напряжений металлов;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 непрограммируемый калькулятор.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b="1" dirty="0" smtClean="0">
                <a:solidFill>
                  <a:srgbClr val="00664D"/>
                </a:solidFill>
              </a:rPr>
              <a:t>ВСЕРОССИЙСКАЯ ПРОВЕРОЧНАЯ РАБОТА 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4D"/>
                </a:solidFill>
              </a:rPr>
              <a:t>БИОЛОГИЯ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912797"/>
          </a:xfrm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(</a:t>
            </a:r>
            <a:r>
              <a:rPr lang="ru-RU" altLang="ru-RU" sz="2000" b="1" dirty="0" smtClean="0"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5 КЛАСС)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736"/>
            <a:ext cx="828677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dirty="0" smtClean="0"/>
              <a:t>Назначение всероссийской проверочной работы</a:t>
            </a:r>
          </a:p>
          <a:p>
            <a:pPr marL="342900" indent="-342900" algn="just"/>
            <a:r>
              <a:rPr lang="ru-RU" dirty="0" smtClean="0"/>
              <a:t>Назначение ВПР по учебному предмету «Биология» – оценить уровень</a:t>
            </a:r>
          </a:p>
          <a:p>
            <a:pPr algn="just"/>
            <a:r>
              <a:rPr lang="ru-RU" dirty="0" smtClean="0"/>
              <a:t>общеобразовательной подготовки учащихся 5 классов в соответствии с</a:t>
            </a:r>
          </a:p>
          <a:p>
            <a:pPr algn="just"/>
            <a:r>
              <a:rPr lang="ru-RU" dirty="0" smtClean="0"/>
              <a:t>требованиями ФГОС. </a:t>
            </a:r>
          </a:p>
          <a:p>
            <a:pPr algn="just"/>
            <a:r>
              <a:rPr lang="ru-RU" dirty="0" smtClean="0"/>
              <a:t>ВПР позволяют осуществить </a:t>
            </a:r>
            <a:r>
              <a:rPr lang="ru-RU" dirty="0" smtClean="0"/>
              <a:t>диагностику достижения</a:t>
            </a:r>
          </a:p>
          <a:p>
            <a:pPr algn="just"/>
            <a:r>
              <a:rPr lang="ru-RU" dirty="0" smtClean="0"/>
              <a:t>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результатов, в том числе овладение</a:t>
            </a:r>
          </a:p>
          <a:p>
            <a:pPr algn="just"/>
            <a:r>
              <a:rPr lang="ru-RU" dirty="0" err="1" smtClean="0"/>
              <a:t>межпредметными</a:t>
            </a:r>
            <a:r>
              <a:rPr lang="ru-RU" dirty="0" smtClean="0"/>
              <a:t> понятиями и способность использования универсальных</a:t>
            </a:r>
          </a:p>
          <a:p>
            <a:pPr algn="just"/>
            <a:r>
              <a:rPr lang="ru-RU" dirty="0" smtClean="0"/>
              <a:t>учебных действий (УУД) в учебной, познавательной и социальной практике.</a:t>
            </a:r>
          </a:p>
          <a:p>
            <a:pPr algn="just"/>
            <a:r>
              <a:rPr lang="ru-RU" dirty="0" smtClean="0"/>
              <a:t>Результаты ВПР в совокупности с имеющейся в общеобразовательной</a:t>
            </a:r>
          </a:p>
          <a:p>
            <a:pPr algn="just"/>
            <a:r>
              <a:rPr lang="ru-RU" dirty="0" smtClean="0"/>
              <a:t>организации информацией, отражающей индивидуальные образовательные</a:t>
            </a:r>
          </a:p>
          <a:p>
            <a:pPr algn="just"/>
            <a:r>
              <a:rPr lang="ru-RU" dirty="0" smtClean="0"/>
              <a:t>траектории обучающихся, могут быть использованы для оценки личностных</a:t>
            </a:r>
          </a:p>
          <a:p>
            <a:pPr algn="just"/>
            <a:r>
              <a:rPr lang="ru-RU" dirty="0" smtClean="0"/>
              <a:t>результатов обучения.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 5класс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 Документы, определяющие содержание проверочной работы</a:t>
            </a:r>
          </a:p>
          <a:p>
            <a:r>
              <a:rPr lang="ru-RU" sz="2000" dirty="0" smtClean="0"/>
              <a:t>Содержание и структура проверочной работы определяются на основе ФГОС основного общего образования (приказ </a:t>
            </a:r>
          </a:p>
          <a:p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17.12.2010 № 1897) с учётом</a:t>
            </a:r>
          </a:p>
          <a:p>
            <a:r>
              <a:rPr lang="ru-RU" sz="2000" dirty="0" smtClean="0"/>
              <a:t>Примерной основной образовательной программы основного общего образования одобрена решением федерального учебно-методического (объединения </a:t>
            </a:r>
            <a:r>
              <a:rPr lang="ru-RU" sz="2000" dirty="0" err="1" smtClean="0"/>
              <a:t>пообщему</a:t>
            </a:r>
            <a:r>
              <a:rPr lang="ru-RU" sz="2000" dirty="0" smtClean="0"/>
              <a:t> образованию </a:t>
            </a:r>
          </a:p>
          <a:p>
            <a:r>
              <a:rPr lang="ru-RU" sz="2000" dirty="0" smtClean="0"/>
              <a:t>(протокол от 08.04.2015 № 1/15)) и содержания учебников,</a:t>
            </a:r>
          </a:p>
          <a:p>
            <a:r>
              <a:rPr lang="ru-RU" sz="2000" dirty="0" smtClean="0"/>
              <a:t>включённых в Федеральный перечень на 2016 / 17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5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73581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Ключевыми </a:t>
            </a:r>
            <a:r>
              <a:rPr lang="ru-RU" sz="2000" b="1" dirty="0" smtClean="0"/>
              <a:t>особенностями</a:t>
            </a:r>
            <a:r>
              <a:rPr lang="ru-RU" sz="2000" dirty="0" smtClean="0"/>
              <a:t> ВПР по биологии в 5 классе являются:</a:t>
            </a:r>
          </a:p>
          <a:p>
            <a:pPr algn="just"/>
            <a:r>
              <a:rPr lang="ru-RU" sz="2000" dirty="0" smtClean="0"/>
              <a:t>• соответствие ФГОС основного общего образования;</a:t>
            </a:r>
          </a:p>
          <a:p>
            <a:pPr algn="just"/>
            <a:r>
              <a:rPr lang="ru-RU" sz="2000" dirty="0" smtClean="0"/>
              <a:t>• соответствие отечественным традициям преподавания учебного предмета «Биология»;</a:t>
            </a:r>
          </a:p>
          <a:p>
            <a:pPr algn="just"/>
            <a:r>
              <a:rPr lang="ru-RU" sz="2000" dirty="0" smtClean="0"/>
              <a:t>• учет национально-культурной и языковой специфики</a:t>
            </a:r>
          </a:p>
          <a:p>
            <a:pPr algn="just"/>
            <a:r>
              <a:rPr lang="ru-RU" sz="2000" dirty="0" smtClean="0"/>
              <a:t>многонационального российского общества;</a:t>
            </a:r>
          </a:p>
          <a:p>
            <a:pPr algn="just"/>
            <a:r>
              <a:rPr lang="ru-RU" sz="2000" dirty="0" smtClean="0"/>
              <a:t>• отбор для контроля наиболее значимых аспектов подготовки как с точки зрения использования результатов обучения в повседневной жизни и продолжения образования;</a:t>
            </a:r>
          </a:p>
          <a:p>
            <a:pPr algn="just"/>
            <a:endParaRPr lang="ru-RU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 5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643050"/>
            <a:ext cx="78581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4. Структура варианта проверочной работы</a:t>
            </a:r>
          </a:p>
          <a:p>
            <a:pPr algn="just"/>
            <a:r>
              <a:rPr lang="ru-RU" sz="2000" dirty="0" smtClean="0"/>
              <a:t>Вариант проверочной работы состоит из </a:t>
            </a:r>
            <a:r>
              <a:rPr lang="ru-RU" sz="2000" b="1" dirty="0" smtClean="0"/>
              <a:t>8 заданий</a:t>
            </a:r>
            <a:r>
              <a:rPr lang="ru-RU" sz="2000" dirty="0" smtClean="0"/>
              <a:t>, которые различаются по содержанию и проверяемым требованиям.</a:t>
            </a:r>
          </a:p>
          <a:p>
            <a:pPr algn="just"/>
            <a:r>
              <a:rPr lang="ru-RU" sz="2000" b="1" dirty="0" smtClean="0"/>
              <a:t>Задания 1–5, 7–8 </a:t>
            </a:r>
            <a:r>
              <a:rPr lang="ru-RU" sz="2000" dirty="0" smtClean="0"/>
              <a:t>основаны на изображениях конкретных биологических объектов, статистических таблицах и требуют анализа изображений и статистических данных, характеристики объектов по предложенному плану, классификации и/или систематизации объектов по определенному признаку, применения биологических знаний при решении практических задач.</a:t>
            </a:r>
          </a:p>
          <a:p>
            <a:pPr algn="just"/>
            <a:r>
              <a:rPr lang="ru-RU" sz="2000" b="1" dirty="0" smtClean="0"/>
              <a:t>Задание 6 </a:t>
            </a:r>
            <a:r>
              <a:rPr lang="ru-RU" sz="2000" dirty="0" smtClean="0"/>
              <a:t>предполагает заполнение пропусков в тексте биологического содержания с помощью терминов из предложенного перечня.</a:t>
            </a:r>
          </a:p>
          <a:p>
            <a:pPr algn="just"/>
            <a:endParaRPr lang="ru-RU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 5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74838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Продолжительность проверочной работы</a:t>
            </a:r>
          </a:p>
          <a:p>
            <a:r>
              <a:rPr lang="ru-RU" sz="2400" dirty="0" smtClean="0"/>
              <a:t>На выполнение проверочной работы по учебному предмету «Биология» дается 45 минут.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Дополнительные материалы и оборудование</a:t>
            </a:r>
          </a:p>
          <a:p>
            <a:r>
              <a:rPr lang="ru-RU" sz="2400" dirty="0" smtClean="0"/>
              <a:t>При проведении работы разрешается использовать </a:t>
            </a:r>
            <a:r>
              <a:rPr lang="ru-RU" sz="2400" b="1" dirty="0" smtClean="0"/>
              <a:t>линейку и карандаш</a:t>
            </a:r>
            <a:endParaRPr lang="ru-RU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 5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работе содержатся задания </a:t>
            </a:r>
            <a:r>
              <a:rPr lang="ru-RU" sz="2000" b="1" dirty="0" smtClean="0"/>
              <a:t>базового </a:t>
            </a:r>
            <a:r>
              <a:rPr lang="ru-RU" sz="2000" dirty="0" smtClean="0"/>
              <a:t>и</a:t>
            </a:r>
            <a:r>
              <a:rPr lang="ru-RU" sz="2000" b="1" dirty="0" smtClean="0"/>
              <a:t> повышенного </a:t>
            </a:r>
            <a:r>
              <a:rPr lang="ru-RU" sz="2000" dirty="0" smtClean="0"/>
              <a:t>уровней сложности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928934"/>
          <a:ext cx="835824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1410913"/>
                <a:gridCol w="1556633"/>
                <a:gridCol w="3301138"/>
              </a:tblGrid>
              <a:tr h="3450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сложности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 первичный  балл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максимального балла за задания данного уровня сложности от максимального первичного балла за всю работу, равного 21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(8)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664D"/>
                </a:solidFill>
              </a:rPr>
              <a:t>ВСЕРОССИЙСКАЯ ПРОВЕРОЧНАЯ РАБОТА -2017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2200293"/>
          <a:ext cx="6929486" cy="322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/>
                <a:gridCol w="2905145"/>
                <a:gridCol w="1714512"/>
              </a:tblGrid>
              <a:tr h="458211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479704">
                <a:tc>
                  <a:txBody>
                    <a:bodyPr/>
                    <a:lstStyle/>
                    <a:p>
                      <a:r>
                        <a:rPr lang="ru-RU" dirty="0" smtClean="0"/>
                        <a:t>27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58211">
                <a:tc>
                  <a:txBody>
                    <a:bodyPr/>
                    <a:lstStyle/>
                    <a:p>
                      <a:r>
                        <a:rPr lang="ru-RU" dirty="0" smtClean="0"/>
                        <a:t>27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/>
                </a:tc>
              </a:tr>
              <a:tr h="458211">
                <a:tc>
                  <a:txBody>
                    <a:bodyPr/>
                    <a:lstStyle/>
                    <a:p>
                      <a:r>
                        <a:rPr lang="ru-RU" dirty="0" smtClean="0"/>
                        <a:t>27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458211">
                <a:tc>
                  <a:txBody>
                    <a:bodyPr/>
                    <a:lstStyle/>
                    <a:p>
                      <a:r>
                        <a:rPr lang="ru-RU" dirty="0" smtClean="0"/>
                        <a:t>11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458211">
                <a:tc>
                  <a:txBody>
                    <a:bodyPr/>
                    <a:lstStyle/>
                    <a:p>
                      <a:r>
                        <a:rPr lang="ru-RU" smtClean="0"/>
                        <a:t>16мая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458211"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r>
                        <a:rPr lang="ru-RU" baseline="0" dirty="0" smtClean="0"/>
                        <a:t>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357430"/>
            <a:ext cx="6273821" cy="1785949"/>
          </a:xfrm>
        </p:spPr>
        <p:txBody>
          <a:bodyPr/>
          <a:lstStyle/>
          <a:p>
            <a:pPr algn="ctr"/>
            <a:r>
              <a:rPr lang="ru-RU" dirty="0" smtClean="0"/>
              <a:t>БОИОЛОГИЯ </a:t>
            </a:r>
            <a:br>
              <a:rPr lang="ru-RU" dirty="0" smtClean="0"/>
            </a:br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11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64386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Назначение всероссийской проверочной работы </a:t>
            </a:r>
          </a:p>
          <a:p>
            <a:r>
              <a:rPr lang="ru-RU" dirty="0" smtClean="0"/>
              <a:t>Всероссийская проверочная работа (ВПР) предназначена для итоговой оценки учебной подготовки выпускников, изучавших школьный курс биологии на базовом уровне. </a:t>
            </a:r>
          </a:p>
          <a:p>
            <a:r>
              <a:rPr lang="ru-RU" b="1" dirty="0" smtClean="0"/>
              <a:t>2. Документы, определяющие содержание ВПР </a:t>
            </a:r>
          </a:p>
          <a:p>
            <a:r>
              <a:rPr lang="ru-RU" dirty="0" smtClean="0"/>
              <a:t>Содержание всероссийской проверочной работы по биологии определяется на основе следующих документов: </a:t>
            </a:r>
          </a:p>
          <a:p>
            <a:r>
              <a:rPr lang="ru-RU" dirty="0" smtClean="0"/>
              <a:t>– Федеральный компонент Государственного стандарта среднего (полного) общего образования по биологии (базовый уровень) (приказ Минобразования России от 05.03.2004 № 1089 «Об утверждении Федерального компонента государственных стандартов начального общего, основного общего и среднего (полного) общего образования»); </a:t>
            </a:r>
          </a:p>
          <a:p>
            <a:r>
              <a:rPr lang="ru-RU" dirty="0" smtClean="0"/>
              <a:t>– Федеральный компонент Государственного стандарта основного общего образования (приказ Минобразования России от 05.03.2004 № 1089 «Об утверждении Федерального компонента государственных стандартов начального общего, основного общего и среднего (полного) общего образования»).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Объектами контроля служат знания и умения выпускников, сформированные при изучении </a:t>
            </a:r>
            <a:r>
              <a:rPr lang="ru-RU" sz="2400" b="1" dirty="0" smtClean="0"/>
              <a:t>следующих разделов курса биологии </a:t>
            </a:r>
            <a:r>
              <a:rPr lang="ru-RU" sz="2400" dirty="0" smtClean="0"/>
              <a:t>основного общего и среднего общего образования:</a:t>
            </a:r>
          </a:p>
          <a:p>
            <a:r>
              <a:rPr lang="ru-RU" sz="2400" dirty="0" smtClean="0"/>
              <a:t> «</a:t>
            </a:r>
            <a:r>
              <a:rPr lang="ru-RU" sz="2400" b="1" dirty="0" smtClean="0"/>
              <a:t>Биология как наука. Методы научного познания», «Клетка», </a:t>
            </a:r>
          </a:p>
          <a:p>
            <a:r>
              <a:rPr lang="ru-RU" sz="2400" b="1" dirty="0" smtClean="0"/>
              <a:t>«Организм»,</a:t>
            </a:r>
          </a:p>
          <a:p>
            <a:r>
              <a:rPr lang="ru-RU" sz="2400" b="1" dirty="0" smtClean="0"/>
              <a:t> «Вид», </a:t>
            </a:r>
          </a:p>
          <a:p>
            <a:r>
              <a:rPr lang="ru-RU" sz="2400" b="1" dirty="0" smtClean="0"/>
              <a:t>«Экосистемы», </a:t>
            </a:r>
          </a:p>
          <a:p>
            <a:r>
              <a:rPr lang="ru-RU" sz="2400" b="1" dirty="0" smtClean="0"/>
              <a:t>«Организм человека и его здоровье</a:t>
            </a:r>
            <a:r>
              <a:rPr lang="ru-RU" sz="2400" dirty="0" smtClean="0"/>
              <a:t>». 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00174"/>
            <a:ext cx="75724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Структура и содержание всероссийской проверочной работы </a:t>
            </a:r>
          </a:p>
          <a:p>
            <a:r>
              <a:rPr lang="ru-RU" sz="2000" dirty="0" smtClean="0"/>
              <a:t>Каждый вариант ВПР состоит из </a:t>
            </a:r>
            <a:r>
              <a:rPr lang="ru-RU" sz="2000" b="1" dirty="0" smtClean="0"/>
              <a:t>16 заданий</a:t>
            </a:r>
            <a:r>
              <a:rPr lang="ru-RU" sz="2000" dirty="0" smtClean="0"/>
              <a:t>, различающихся формами и уровнями сложности. </a:t>
            </a:r>
          </a:p>
          <a:p>
            <a:r>
              <a:rPr lang="ru-RU" sz="2000" b="1" dirty="0" smtClean="0"/>
              <a:t>Задания 1, 2, 4, 14, 16 </a:t>
            </a:r>
            <a:r>
              <a:rPr lang="ru-RU" sz="2000" dirty="0" smtClean="0"/>
              <a:t>содержат изображения, являющиеся основанием для поиска верного ответа или объяснения. </a:t>
            </a:r>
          </a:p>
          <a:p>
            <a:r>
              <a:rPr lang="ru-RU" sz="2000" b="1" dirty="0" smtClean="0"/>
              <a:t>Задания 3, 5, 7, 12 </a:t>
            </a:r>
            <a:r>
              <a:rPr lang="ru-RU" sz="2000" dirty="0" smtClean="0"/>
              <a:t>требуют от учащихся умения работать со схемами, графиками, табличным материалом. </a:t>
            </a:r>
          </a:p>
          <a:p>
            <a:r>
              <a:rPr lang="ru-RU" sz="2000" b="1" dirty="0" smtClean="0"/>
              <a:t>Задания 6, 8, 9, 10 </a:t>
            </a:r>
            <a:r>
              <a:rPr lang="ru-RU" sz="2000" dirty="0" smtClean="0"/>
              <a:t>предполагает выбор либо создание верных суждений, исходя из контекста задания. </a:t>
            </a:r>
          </a:p>
          <a:p>
            <a:r>
              <a:rPr lang="ru-RU" sz="2000" b="1" dirty="0" smtClean="0"/>
              <a:t>Задания 11, 13, 15 </a:t>
            </a:r>
            <a:r>
              <a:rPr lang="ru-RU" sz="2000" dirty="0" smtClean="0"/>
              <a:t>представляют собой элементарные биологические задачи. </a:t>
            </a:r>
          </a:p>
          <a:p>
            <a:r>
              <a:rPr lang="ru-RU" sz="2000" dirty="0" smtClean="0"/>
              <a:t>Всероссийская проверочная работа состоит </a:t>
            </a:r>
            <a:r>
              <a:rPr lang="ru-RU" sz="2000" b="1" dirty="0" smtClean="0"/>
              <a:t>из шести </a:t>
            </a:r>
            <a:r>
              <a:rPr lang="ru-RU" sz="2000" dirty="0" smtClean="0"/>
              <a:t>содержательных блоков. 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00172"/>
            <a:ext cx="83582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проверочной работе контролируется также </a:t>
            </a: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у учащихся </a:t>
            </a:r>
            <a:r>
              <a:rPr lang="ru-RU" sz="2400" b="1" dirty="0" smtClean="0"/>
              <a:t>11 классов</a:t>
            </a:r>
            <a:r>
              <a:rPr lang="ru-RU" sz="2400" dirty="0" smtClean="0"/>
              <a:t> различных </a:t>
            </a:r>
            <a:r>
              <a:rPr lang="ru-RU" sz="2400" dirty="0" err="1" smtClean="0"/>
              <a:t>общеучебных</a:t>
            </a:r>
            <a:r>
              <a:rPr lang="ru-RU" sz="2400" dirty="0" smtClean="0"/>
              <a:t> умений и способов действий: </a:t>
            </a:r>
          </a:p>
          <a:p>
            <a:r>
              <a:rPr lang="ru-RU" sz="2400" dirty="0" smtClean="0"/>
              <a:t>-использовать биологическую терминологию;</a:t>
            </a:r>
          </a:p>
          <a:p>
            <a:r>
              <a:rPr lang="ru-RU" sz="2400" dirty="0" smtClean="0"/>
              <a:t>- распознавать объекты живой природы по описанию и рисункам; </a:t>
            </a:r>
          </a:p>
          <a:p>
            <a:r>
              <a:rPr lang="ru-RU" sz="2400" dirty="0" smtClean="0"/>
              <a:t>-объяснять биологические процессы и явления, используя различные представления информации (таблица, график, схема); </a:t>
            </a:r>
          </a:p>
          <a:p>
            <a:r>
              <a:rPr lang="ru-RU" sz="2400" dirty="0" smtClean="0"/>
              <a:t>-устанавливать причинно-следственные связи;</a:t>
            </a:r>
          </a:p>
          <a:p>
            <a:r>
              <a:rPr lang="ru-RU" sz="2400" dirty="0" smtClean="0"/>
              <a:t> -проводить анализ, синтез;</a:t>
            </a:r>
          </a:p>
          <a:p>
            <a:r>
              <a:rPr lang="ru-RU" sz="2400" dirty="0" smtClean="0"/>
              <a:t> -формулировать выводы;</a:t>
            </a:r>
          </a:p>
          <a:p>
            <a:r>
              <a:rPr lang="ru-RU" sz="2400" dirty="0" smtClean="0"/>
              <a:t>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71611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</a:t>
            </a:r>
            <a:r>
              <a:rPr lang="ru-RU" sz="2000" b="1" dirty="0" smtClean="0"/>
              <a:t>Система оценивания выполнения отдельных заданий и всероссийской проверочной работы в целом </a:t>
            </a:r>
          </a:p>
          <a:p>
            <a:r>
              <a:rPr lang="ru-RU" sz="2000" dirty="0" smtClean="0"/>
              <a:t>Правильно выполненная работа оценивается максимально в </a:t>
            </a:r>
            <a:r>
              <a:rPr lang="ru-RU" sz="2000" b="1" dirty="0" smtClean="0"/>
              <a:t>30 баллов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Правильный ответ на каждое из заданий 4, 5, 13 оценивается 1 баллом. </a:t>
            </a:r>
          </a:p>
          <a:p>
            <a:r>
              <a:rPr lang="ru-RU" sz="2000" dirty="0" smtClean="0"/>
              <a:t>Полный правильный ответ на каждое из заданий 1–3, 7–12, 15, 16 оценивается 2 баллами. Если в ответе допущена одна ошибка (в том числе написана лишняя цифра или не написана одна необходимая цифра), выставляется 1 балл; если допущено две или более ошибки – 0 баллов. </a:t>
            </a:r>
          </a:p>
          <a:p>
            <a:r>
              <a:rPr lang="ru-RU" sz="2000" dirty="0" smtClean="0"/>
              <a:t>Правильный ответ на задание 6 оценивается в 3 балла. Если в ответе допущена одна ошибка (в том числе написана лишняя цифра или не написана одна необходимая цифра), выставляется 2 балла; если в ответе допущено две ошибки – 1 балл; если допущено три или более ошибки – 0 баллов. </a:t>
            </a:r>
          </a:p>
          <a:p>
            <a:r>
              <a:rPr lang="ru-RU" sz="2000" b="1" dirty="0" smtClean="0"/>
              <a:t>6. Время выполнения работы </a:t>
            </a:r>
            <a:r>
              <a:rPr lang="ru-RU" sz="2000" dirty="0" smtClean="0"/>
              <a:t>1,5 часа (90 минут).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74295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Дополнительные материалы и оборудование </a:t>
            </a:r>
          </a:p>
          <a:p>
            <a:pPr algn="just"/>
            <a:r>
              <a:rPr lang="ru-RU" sz="2000" dirty="0" smtClean="0"/>
              <a:t>При проведении ВПР по биологии используется </a:t>
            </a:r>
            <a:r>
              <a:rPr lang="ru-RU" sz="2000" b="1" dirty="0" smtClean="0"/>
              <a:t>непрограммируемый калькулятор </a:t>
            </a:r>
            <a:r>
              <a:rPr lang="ru-RU" sz="2000" dirty="0" smtClean="0"/>
              <a:t>(на каждого ученика). 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Обобщенный план варианта ВПР по БИОЛОГИИ </a:t>
            </a:r>
          </a:p>
          <a:p>
            <a:pPr algn="just"/>
            <a:r>
              <a:rPr lang="ru-RU" sz="2000" dirty="0" smtClean="0"/>
              <a:t>КЭС (коды элементов содержания) представлены в соответствии с разделом 1, а коды требований – в соответствии с разделом 2 кодификатора элементов содержания и требований к уровню подготовки выпускников общеобразовательных организаций для проведения всероссийской проверочной работы по БИОЛОГИИ (см. Приложение). </a:t>
            </a:r>
          </a:p>
          <a:p>
            <a:pPr algn="just"/>
            <a:r>
              <a:rPr lang="ru-RU" sz="2000" dirty="0" smtClean="0"/>
              <a:t>Уровни сложности задания: Б – базовый (примерный уровень выполнения – 60–90%); П – повышенный (40–60%). </a:t>
            </a: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БИОЛОГИИ  11 класс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928934"/>
          <a:ext cx="8358246" cy="294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1410913"/>
                <a:gridCol w="1556633"/>
                <a:gridCol w="3301138"/>
              </a:tblGrid>
              <a:tr h="3450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сложности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максимального балла за задания данного уровня сложности от максимального первичного балла за всю работу, равного 21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16258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000240"/>
            <a:ext cx="564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Распределение заданий по уровню сложности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664D"/>
                </a:solidFill>
              </a:rPr>
              <a:t>ВСЕРОССИЙСКАЯ ПРОВЕРОЧНАЯ РАБОТА ПО ГЕОГРАФИИ</a:t>
            </a:r>
            <a:endParaRPr lang="ru-RU" altLang="ru-RU" sz="2400" b="1" dirty="0">
              <a:solidFill>
                <a:srgbClr val="00664D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1"/>
            <a:ext cx="80010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ru-RU" altLang="ru-RU" sz="2400" b="1" dirty="0" smtClean="0"/>
              <a:t>1. Назначение ВПР</a:t>
            </a:r>
          </a:p>
          <a:p>
            <a:r>
              <a:rPr lang="ru-RU" altLang="ru-RU" sz="2400" dirty="0" smtClean="0"/>
              <a:t>ВПР предназначена для итоговой оценки учебной подготовки выпускников, изучавших школьный курс данного предмета  </a:t>
            </a:r>
            <a:r>
              <a:rPr lang="ru-RU" altLang="ru-RU" sz="2400" b="1" dirty="0" smtClean="0"/>
              <a:t>на базовом уровне</a:t>
            </a:r>
            <a:r>
              <a:rPr lang="ru-RU" altLang="ru-RU" sz="2400" dirty="0" smtClean="0"/>
              <a:t>. </a:t>
            </a:r>
          </a:p>
          <a:p>
            <a:endParaRPr lang="ru-RU" altLang="ru-RU" sz="2400" dirty="0" smtClean="0"/>
          </a:p>
          <a:p>
            <a:r>
              <a:rPr lang="ru-RU" altLang="ru-RU" sz="2400" b="1" dirty="0" smtClean="0"/>
              <a:t>   2. Документ, определяющий содержание ВПР:</a:t>
            </a:r>
          </a:p>
          <a:p>
            <a:r>
              <a:rPr lang="ru-RU" altLang="ru-RU" sz="2400" dirty="0" smtClean="0"/>
              <a:t>Федеральный компонент государственного образовательного стандарта среднего (полного) общего образования по предмету, базовый уровень (приказ Минобразования России от 05.03.2004 № 1089). </a:t>
            </a:r>
          </a:p>
          <a:p>
            <a:endParaRPr lang="ru-RU" altLang="ru-RU" sz="2400" b="1" dirty="0" smtClean="0"/>
          </a:p>
          <a:p>
            <a:r>
              <a:rPr lang="ru-RU" altLang="ru-RU" sz="2400" b="1" dirty="0" smtClean="0"/>
              <a:t>3. </a:t>
            </a:r>
            <a:r>
              <a:rPr lang="ru-RU" altLang="ru-RU" sz="2400" dirty="0" smtClean="0"/>
              <a:t>Время выполнения работы </a:t>
            </a:r>
            <a:r>
              <a:rPr lang="ru-RU" altLang="ru-RU" sz="2400" b="1" dirty="0" smtClean="0"/>
              <a:t>- (1 час 30 минут)</a:t>
            </a:r>
          </a:p>
          <a:p>
            <a:pPr algn="ctr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664D"/>
                </a:solidFill>
              </a:rPr>
              <a:t>ВСЕРОССИЙСКАЯ ПРОВЕРОЧНАЯ РАБОТА ПО ГЕОГРАФИИ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997839"/>
            <a:ext cx="75724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FontTx/>
              <a:buChar char="•"/>
            </a:pPr>
            <a:r>
              <a:rPr lang="ru-RU" altLang="ru-RU" sz="2400" dirty="0" smtClean="0"/>
              <a:t>Источники географической информации</a:t>
            </a:r>
          </a:p>
          <a:p>
            <a:pPr>
              <a:spcAft>
                <a:spcPts val="0"/>
              </a:spcAft>
            </a:pPr>
            <a:endParaRPr lang="ru-RU" altLang="ru-RU" sz="1600" dirty="0" smtClean="0"/>
          </a:p>
          <a:p>
            <a:pPr>
              <a:spcAft>
                <a:spcPts val="0"/>
              </a:spcAft>
              <a:buFontTx/>
              <a:buChar char="•"/>
            </a:pPr>
            <a:r>
              <a:rPr lang="ru-RU" altLang="ru-RU" sz="2400" dirty="0" smtClean="0"/>
              <a:t> Мировое хозяйство</a:t>
            </a:r>
          </a:p>
          <a:p>
            <a:pPr>
              <a:spcAft>
                <a:spcPts val="0"/>
              </a:spcAft>
            </a:pPr>
            <a:endParaRPr lang="ru-RU" altLang="ru-RU" sz="1600" dirty="0" smtClean="0"/>
          </a:p>
          <a:p>
            <a:pPr>
              <a:spcAft>
                <a:spcPts val="0"/>
              </a:spcAft>
              <a:buFontTx/>
              <a:buChar char="•"/>
            </a:pPr>
            <a:r>
              <a:rPr lang="ru-RU" altLang="ru-RU" sz="2400" dirty="0" smtClean="0"/>
              <a:t> Природопользование и геоэкология</a:t>
            </a:r>
          </a:p>
          <a:p>
            <a:pPr>
              <a:spcAft>
                <a:spcPts val="0"/>
              </a:spcAft>
            </a:pPr>
            <a:endParaRPr lang="ru-RU" altLang="ru-RU" sz="1600" dirty="0" smtClean="0"/>
          </a:p>
          <a:p>
            <a:pPr>
              <a:spcAft>
                <a:spcPts val="0"/>
              </a:spcAft>
              <a:buFontTx/>
              <a:buChar char="•"/>
            </a:pPr>
            <a:r>
              <a:rPr lang="ru-RU" altLang="ru-RU" sz="2400" dirty="0" smtClean="0"/>
              <a:t> Регионы и страны мира</a:t>
            </a:r>
          </a:p>
          <a:p>
            <a:pPr>
              <a:spcAft>
                <a:spcPts val="0"/>
              </a:spcAft>
            </a:pPr>
            <a:endParaRPr lang="ru-RU" altLang="ru-RU" sz="1400" dirty="0" smtClean="0"/>
          </a:p>
          <a:p>
            <a:pPr>
              <a:spcAft>
                <a:spcPts val="0"/>
              </a:spcAft>
              <a:buFontTx/>
              <a:buChar char="•"/>
            </a:pPr>
            <a:r>
              <a:rPr lang="ru-RU" altLang="ru-RU" sz="2400" dirty="0" smtClean="0"/>
              <a:t> География России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664D"/>
                </a:solidFill>
              </a:rPr>
              <a:t>ВСЕРОССИЙСКАЯ ПРОВЕРОЧНАЯ РАБОТА ПО ГЕОГРАФИИ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857364"/>
            <a:ext cx="80724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/>
              <a:t>Структура и содержание всероссийской проверочной работы</a:t>
            </a:r>
          </a:p>
          <a:p>
            <a:r>
              <a:rPr lang="ru-RU" altLang="ru-RU" sz="2800" dirty="0" smtClean="0"/>
              <a:t>Каждый вариант включает в себя </a:t>
            </a:r>
            <a:r>
              <a:rPr lang="ru-RU" altLang="ru-RU" sz="2800" b="1" dirty="0" smtClean="0"/>
              <a:t>17 заданий</a:t>
            </a:r>
            <a:r>
              <a:rPr lang="ru-RU" altLang="ru-RU" sz="2800" dirty="0" smtClean="0"/>
              <a:t>, различающихся формой и уровнем сложности.</a:t>
            </a:r>
          </a:p>
          <a:p>
            <a:r>
              <a:rPr lang="ru-RU" altLang="ru-RU" sz="2800" dirty="0" smtClean="0"/>
              <a:t>Работа содержит </a:t>
            </a:r>
            <a:r>
              <a:rPr lang="ru-RU" altLang="ru-RU" sz="2800" b="1" dirty="0" smtClean="0"/>
              <a:t>10 </a:t>
            </a:r>
            <a:r>
              <a:rPr lang="ru-RU" altLang="ru-RU" sz="2800" dirty="0" smtClean="0"/>
              <a:t>заданий с </a:t>
            </a:r>
            <a:r>
              <a:rPr lang="ru-RU" altLang="ru-RU" sz="2800" b="1" dirty="0" smtClean="0"/>
              <a:t>кратким </a:t>
            </a:r>
            <a:r>
              <a:rPr lang="ru-RU" altLang="ru-RU" sz="2800" dirty="0" smtClean="0"/>
              <a:t>ответом и </a:t>
            </a:r>
            <a:r>
              <a:rPr lang="ru-RU" altLang="ru-RU" sz="2800" b="1" dirty="0" smtClean="0"/>
              <a:t>7</a:t>
            </a:r>
            <a:r>
              <a:rPr lang="ru-RU" altLang="ru-RU" sz="2800" dirty="0" smtClean="0"/>
              <a:t> заданий с  </a:t>
            </a:r>
            <a:r>
              <a:rPr lang="ru-RU" altLang="ru-RU" sz="2800" b="1" dirty="0" smtClean="0"/>
              <a:t>развернутым </a:t>
            </a:r>
            <a:r>
              <a:rPr lang="ru-RU" altLang="ru-RU" sz="2800" dirty="0" smtClean="0"/>
              <a:t>ответом.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географии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работе содержатся задания </a:t>
            </a:r>
            <a:r>
              <a:rPr lang="ru-RU" sz="2000" b="1" dirty="0" smtClean="0"/>
              <a:t>базового </a:t>
            </a:r>
            <a:r>
              <a:rPr lang="ru-RU" sz="2000" dirty="0" smtClean="0"/>
              <a:t>и</a:t>
            </a:r>
            <a:r>
              <a:rPr lang="ru-RU" sz="2000" b="1" dirty="0" smtClean="0"/>
              <a:t> повышенного </a:t>
            </a:r>
            <a:r>
              <a:rPr lang="ru-RU" sz="2000" dirty="0" smtClean="0"/>
              <a:t>уровней сложности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928934"/>
          <a:ext cx="835824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1410913"/>
                <a:gridCol w="1556633"/>
                <a:gridCol w="3301138"/>
              </a:tblGrid>
              <a:tr h="3450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сложности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максимального балла за задания данного уровня сложности от максимального первичного балла за всю работу, равного 22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4504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ГЕОГРАФИИ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7167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Условия выполнения работы</a:t>
            </a:r>
          </a:p>
          <a:p>
            <a:r>
              <a:rPr lang="ru-RU" altLang="ru-RU" sz="2400" b="1" dirty="0" smtClean="0"/>
              <a:t> </a:t>
            </a:r>
            <a:r>
              <a:rPr lang="ru-RU" altLang="ru-RU" sz="2400" dirty="0" smtClean="0"/>
              <a:t>Ответы на задания ВПР записываются в тексте работы </a:t>
            </a:r>
            <a:r>
              <a:rPr lang="ru-RU" altLang="ru-RU" sz="2400" b="1" dirty="0" smtClean="0"/>
              <a:t>в отведенных для этого местах</a:t>
            </a:r>
            <a:r>
              <a:rPr lang="ru-RU" altLang="ru-RU" sz="2400" dirty="0" smtClean="0"/>
              <a:t>.  В инструкции к варианту описываются правила записи ответов к заданиям.</a:t>
            </a:r>
          </a:p>
          <a:p>
            <a:endParaRPr lang="ru-RU" altLang="ru-RU" sz="2400" b="1" dirty="0" smtClean="0"/>
          </a:p>
          <a:p>
            <a:r>
              <a:rPr lang="ru-RU" altLang="ru-RU" sz="2400" b="1" dirty="0" smtClean="0"/>
              <a:t>Дополнительные материалы и оборудование</a:t>
            </a:r>
          </a:p>
          <a:p>
            <a:r>
              <a:rPr lang="ru-RU" altLang="ru-RU" sz="2400" dirty="0" smtClean="0"/>
              <a:t>Используются школьные </a:t>
            </a:r>
            <a:r>
              <a:rPr lang="ru-RU" altLang="ru-RU" sz="2400" b="1" dirty="0" smtClean="0"/>
              <a:t>географические атласы </a:t>
            </a:r>
            <a:r>
              <a:rPr lang="ru-RU" altLang="ru-RU" sz="2400" dirty="0" smtClean="0"/>
              <a:t>8-10 классов. </a:t>
            </a:r>
          </a:p>
          <a:p>
            <a:r>
              <a:rPr lang="ru-RU" altLang="ru-RU" sz="2400" dirty="0" smtClean="0"/>
              <a:t>Содержание ВПР не требует организации специальной подготовки!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055673"/>
          </a:xfrm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ХИМИИ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49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Химия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664D"/>
                </a:solidFill>
              </a:rPr>
              <a:t>ВСЕРОССИЙСКАЯ ПРОВЕРОЧНАЯ РАБОТА ПО ХИМИИ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71612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1. Назначение всероссийской проверочной работы </a:t>
            </a:r>
          </a:p>
          <a:p>
            <a:pPr algn="just"/>
            <a:r>
              <a:rPr lang="ru-RU" sz="2000" dirty="0" smtClean="0"/>
              <a:t>ВПР предназначена для итоговой оценки уровня общеобразовательной подготовки выпускников средней школы, изучавших химию на </a:t>
            </a:r>
            <a:r>
              <a:rPr lang="ru-RU" sz="2000" b="1" dirty="0" smtClean="0"/>
              <a:t>базовом уровне</a:t>
            </a:r>
            <a:r>
              <a:rPr lang="ru-RU" sz="2000" dirty="0" smtClean="0"/>
              <a:t>. 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2. Документы, определяющие содержание ВПР </a:t>
            </a:r>
          </a:p>
          <a:p>
            <a:pPr algn="just"/>
            <a:r>
              <a:rPr lang="ru-RU" sz="2000" dirty="0" smtClean="0"/>
              <a:t>Содержание всероссийской проверочной работы по химии определяется на основе Федерального компонента государственного образовательного стандарта среднего (полного) общего образования по химии, базовый уровень (приказ Минобразования России от 05.03.2004 № 1089 «Об утверждении Федерального компонента государственных стандартов начального общего, основного общего и среднего (полного) общего образования»).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Время выполнения работы </a:t>
            </a:r>
            <a:r>
              <a:rPr lang="ru-RU" sz="2000" b="1" dirty="0" smtClean="0"/>
              <a:t>1,5 часа (90 минут)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14019</TotalTime>
  <Words>1611</Words>
  <Application>Microsoft Office PowerPoint</Application>
  <PresentationFormat>Экран (4:3)</PresentationFormat>
  <Paragraphs>257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Презентация 'День открытых дверей'</vt:lpstr>
      <vt:lpstr>Слайд 1</vt:lpstr>
      <vt:lpstr>ВСЕРОССИЙСКАЯ ПРОВЕРОЧНАЯ РАБОТА -2017</vt:lpstr>
      <vt:lpstr>ВСЕРОССИЙСКАЯ ПРОВЕРОЧНАЯ РАБОТА ПО ГЕОГРАФИИ</vt:lpstr>
      <vt:lpstr>ВСЕРОССИЙСКАЯ ПРОВЕРОЧНАЯ РАБОТА ПО ГЕОГРАФИИ</vt:lpstr>
      <vt:lpstr>ВСЕРОССИЙСКАЯ ПРОВЕРОЧНАЯ РАБОТА ПО ГЕОГРАФИИ</vt:lpstr>
      <vt:lpstr>ВСЕРОССИЙСКАЯ ПРОВЕРОЧНАЯ РАБОТА ПО географии</vt:lpstr>
      <vt:lpstr>ВСЕРОССИЙСКАЯ ПРОВЕРОЧНАЯ РАБОТА ПО ГЕОГРАФИИ</vt:lpstr>
      <vt:lpstr>ВСЕРОССИЙСКАЯ ПРОВЕРОЧНАЯ РАБОТА ПО ХИМИИ</vt:lpstr>
      <vt:lpstr>ВСЕРОССИЙСКАЯ ПРОВЕРОЧНАЯ РАБОТА ПО ХИМИИ</vt:lpstr>
      <vt:lpstr>ВСЕРОССИЙСКАЯ ПРОВЕРОЧНАЯ РАБОТА ПО ХИМИИ</vt:lpstr>
      <vt:lpstr>ВСЕРОССИЙСКАЯ ПРОВЕРОЧНАЯ РАБОТА ПО ХИМИИ</vt:lpstr>
      <vt:lpstr>ВСЕРОССИЙСКАЯ ПРОВЕРОЧНАЯ РАБОТА ПО ХИМИИ</vt:lpstr>
      <vt:lpstr>ВСЕРОССИЙСКАЯ ПРОВЕРОЧНАЯ РАБОТА </vt:lpstr>
      <vt:lpstr>ВСЕРОССИЙСКАЯ ПРОВЕРОЧНАЯ РАБОТА ПО БИОЛОГИИ (5 КЛАСС)</vt:lpstr>
      <vt:lpstr>ВСЕРОССИЙСКАЯ ПРОВЕРОЧНАЯ РАБОТА ПО БИОЛОГИИ  5класс</vt:lpstr>
      <vt:lpstr>ВСЕРОССИЙСКАЯ ПРОВЕРОЧНАЯ РАБОТА ПО БИОЛОГИИ 5 класс</vt:lpstr>
      <vt:lpstr>ВСЕРОССИЙСКАЯ ПРОВЕРОЧНАЯ РАБОТА ПО БИОЛОГИИ  5 класс</vt:lpstr>
      <vt:lpstr>ВСЕРОССИЙСКАЯ ПРОВЕРОЧНАЯ РАБОТА ПО БИОЛОГИИ  5 класс</vt:lpstr>
      <vt:lpstr>ВСЕРОССИЙСКАЯ ПРОВЕРОЧНАЯ РАБОТА ПО БИОЛОГИИ  5 класс</vt:lpstr>
      <vt:lpstr>БОИОЛОГИЯ  11 класс</vt:lpstr>
      <vt:lpstr>ВСЕРОССИЙСКАЯ ПРОВЕРОЧНАЯ РАБОТА ПО БИОЛОГИИ 11 класс</vt:lpstr>
      <vt:lpstr>ВСЕРОССИЙСКАЯ ПРОВЕРОЧНАЯ РАБОТА ПО БИОЛОГИИ</vt:lpstr>
      <vt:lpstr>ВСЕРОССИЙСКАЯ ПРОВЕРОЧНАЯ РАБОТА ПО БИОЛОГИИ</vt:lpstr>
      <vt:lpstr>ВСЕРОССИЙСКАЯ ПРОВЕРОЧНАЯ РАБОТА ПО БИОЛОГИИ</vt:lpstr>
      <vt:lpstr>ВСЕРОССИЙСКАЯ ПРОВЕРОЧНАЯ РАБОТА ПО БИОЛОГИИ</vt:lpstr>
      <vt:lpstr>ВСЕРОССИЙСКАЯ ПРОВЕРОЧНАЯ РАБОТА ПО БИОЛОГИИ</vt:lpstr>
      <vt:lpstr>ВСЕРОССИЙСКАЯ ПРОВЕРОЧНАЯ РАБОТА ПО БИОЛОГИИ  11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iMac101</cp:lastModifiedBy>
  <cp:revision>771</cp:revision>
  <cp:lastPrinted>2013-09-09T08:13:28Z</cp:lastPrinted>
  <dcterms:created xsi:type="dcterms:W3CDTF">2011-01-19T10:29:57Z</dcterms:created>
  <dcterms:modified xsi:type="dcterms:W3CDTF">2017-04-10T12:41:14Z</dcterms:modified>
</cp:coreProperties>
</file>